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982" r:id="rId2"/>
    <p:sldId id="994" r:id="rId3"/>
    <p:sldId id="985" r:id="rId4"/>
    <p:sldId id="995" r:id="rId5"/>
    <p:sldId id="996" r:id="rId6"/>
    <p:sldId id="997" r:id="rId7"/>
    <p:sldId id="999" r:id="rId8"/>
    <p:sldId id="1000" r:id="rId9"/>
    <p:sldId id="1001" r:id="rId10"/>
    <p:sldId id="1002" r:id="rId11"/>
  </p:sldIdLst>
  <p:sldSz cx="12192000" cy="6858000"/>
  <p:notesSz cx="6954838" cy="9240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Godfrey" initials="EG" lastIdx="1" clrIdx="0">
    <p:extLst>
      <p:ext uri="{19B8F6BF-5375-455C-9EA6-DF929625EA0E}">
        <p15:presenceInfo xmlns:p15="http://schemas.microsoft.com/office/powerpoint/2012/main" userId="61aa7c48ee0e3d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2222"/>
    <a:srgbClr val="5F461E"/>
    <a:srgbClr val="7A2E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53" autoAdjust="0"/>
    <p:restoredTop sz="94660"/>
  </p:normalViewPr>
  <p:slideViewPr>
    <p:cSldViewPr snapToGrid="0">
      <p:cViewPr varScale="1">
        <p:scale>
          <a:sx n="81" d="100"/>
          <a:sy n="81" d="100"/>
        </p:scale>
        <p:origin x="126"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smtClean="0"/>
              <a:t>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4424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smtClean="0"/>
              <a:t>1/24/2021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2546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82E1496-D8B1-4FDC-98A5-AD2561A2EE12}" type="datetimeFigureOut">
              <a:rPr lang="en-US" smtClean="0"/>
              <a:t>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7632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8614390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5349502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3EE65E-8B04-4250-B4A9-5C65F355F1A2}" type="datetimeFigureOut">
              <a:rPr lang="en-US" smtClean="0"/>
              <a:t>1/24/2021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5426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F5881F-8E44-4F15-AB98-80B7869E49CA}" type="datetimeFigureOut">
              <a:rPr lang="en-US" smtClean="0"/>
              <a:t>1/24/2021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2966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smtClean="0"/>
              <a:t>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2104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5854CA-19F4-4771-B6A2-DA5C0742B220}" type="datetimeFigureOut">
              <a:rPr lang="en-US" smtClean="0"/>
              <a:t>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8750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FED2BB1-BB31-4EB8-A961-18800A74EAA8}" type="datetimeFigureOut">
              <a:rPr lang="en-US" smtClean="0"/>
              <a:t>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4757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smtClean="0"/>
              <a:t>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49207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smtClean="0"/>
              <a:t>1/24/2021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3530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smtClean="0"/>
              <a:t>1/24/2021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0400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EB24146-07E2-48CA-8629-5887ED47FCDB}" type="datetimeFigureOut">
              <a:rPr lang="en-US" smtClean="0"/>
              <a:t>1/24/2021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9253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407E718-B4F0-433E-A285-0013249184C0}" type="datetimeFigureOut">
              <a:rPr lang="en-US" smtClean="0"/>
              <a:t>1/24/2021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3909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2B8E44C4-3D72-4D6E-86A4-F5491DC49E6D}" type="datetimeFigureOut">
              <a:rPr lang="en-US" smtClean="0"/>
              <a:t>1/24/2021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1502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smtClean="0"/>
              <a:t>1/24/2021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4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lumOff val="5000"/>
          </a:schemeClr>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3BB3B3F-C0CE-47CB-BCED-F49A710726FF}" type="datetimeFigureOut">
              <a:rPr lang="en-US" smtClean="0"/>
              <a:t>1/24/2021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332481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F815ED3-B693-41E3-B462-6BBA6BAFA39D}"/>
              </a:ext>
            </a:extLst>
          </p:cNvPr>
          <p:cNvSpPr txBox="1"/>
          <p:nvPr/>
        </p:nvSpPr>
        <p:spPr>
          <a:xfrm>
            <a:off x="1559490" y="4677419"/>
            <a:ext cx="9143999" cy="1323439"/>
          </a:xfrm>
          <a:prstGeom prst="rect">
            <a:avLst/>
          </a:prstGeom>
          <a:noFill/>
        </p:spPr>
        <p:txBody>
          <a:bodyPr wrap="square" rtlCol="0">
            <a:spAutoFit/>
          </a:bodyPr>
          <a:lstStyle/>
          <a:p>
            <a:pPr algn="ctr"/>
            <a:r>
              <a:rPr lang="en-US" sz="4000" b="1" dirty="0">
                <a:latin typeface="Candara" panose="020E0502030303020204" pitchFamily="34" charset="0"/>
              </a:rPr>
              <a:t>Cultivating a Heart for Reading and Heeding God’s Word (Part 3)</a:t>
            </a:r>
          </a:p>
        </p:txBody>
      </p:sp>
      <p:sp>
        <p:nvSpPr>
          <p:cNvPr id="5" name="TextBox 4">
            <a:extLst>
              <a:ext uri="{FF2B5EF4-FFF2-40B4-BE49-F238E27FC236}">
                <a16:creationId xmlns:a16="http://schemas.microsoft.com/office/drawing/2014/main" id="{0CAA8F06-2798-4F2A-8DC9-8E009C9AC104}"/>
              </a:ext>
            </a:extLst>
          </p:cNvPr>
          <p:cNvSpPr txBox="1"/>
          <p:nvPr/>
        </p:nvSpPr>
        <p:spPr>
          <a:xfrm>
            <a:off x="223378" y="182899"/>
            <a:ext cx="6688901" cy="400110"/>
          </a:xfrm>
          <a:prstGeom prst="rect">
            <a:avLst/>
          </a:prstGeom>
          <a:noFill/>
        </p:spPr>
        <p:txBody>
          <a:bodyPr wrap="square" rtlCol="0">
            <a:spAutoFit/>
          </a:bodyPr>
          <a:lstStyle/>
          <a:p>
            <a:r>
              <a:rPr lang="en-US" sz="2000" b="1" dirty="0">
                <a:latin typeface="Candara" panose="020E0502030303020204" pitchFamily="34" charset="0"/>
              </a:rPr>
              <a:t>January 24, 2021</a:t>
            </a:r>
          </a:p>
        </p:txBody>
      </p:sp>
      <p:pic>
        <p:nvPicPr>
          <p:cNvPr id="7" name="Picture 6" descr="Text, letter&#10;&#10;Description automatically generated">
            <a:extLst>
              <a:ext uri="{FF2B5EF4-FFF2-40B4-BE49-F238E27FC236}">
                <a16:creationId xmlns:a16="http://schemas.microsoft.com/office/drawing/2014/main" id="{7CAE32DA-316E-4F79-B054-1035A964C161}"/>
              </a:ext>
            </a:extLst>
          </p:cNvPr>
          <p:cNvPicPr>
            <a:picLocks noChangeAspect="1"/>
          </p:cNvPicPr>
          <p:nvPr/>
        </p:nvPicPr>
        <p:blipFill>
          <a:blip r:embed="rId2"/>
          <a:stretch>
            <a:fillRect/>
          </a:stretch>
        </p:blipFill>
        <p:spPr>
          <a:xfrm>
            <a:off x="223378" y="931134"/>
            <a:ext cx="11775261" cy="3679769"/>
          </a:xfrm>
          <a:prstGeom prst="rect">
            <a:avLst/>
          </a:prstGeom>
        </p:spPr>
      </p:pic>
    </p:spTree>
    <p:extLst>
      <p:ext uri="{BB962C8B-B14F-4D97-AF65-F5344CB8AC3E}">
        <p14:creationId xmlns:p14="http://schemas.microsoft.com/office/powerpoint/2010/main" val="3759083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F815ED3-B693-41E3-B462-6BBA6BAFA39D}"/>
              </a:ext>
            </a:extLst>
          </p:cNvPr>
          <p:cNvSpPr txBox="1"/>
          <p:nvPr/>
        </p:nvSpPr>
        <p:spPr>
          <a:xfrm>
            <a:off x="1559490" y="4677419"/>
            <a:ext cx="9143999" cy="1323439"/>
          </a:xfrm>
          <a:prstGeom prst="rect">
            <a:avLst/>
          </a:prstGeom>
          <a:noFill/>
        </p:spPr>
        <p:txBody>
          <a:bodyPr wrap="square" rtlCol="0">
            <a:spAutoFit/>
          </a:bodyPr>
          <a:lstStyle/>
          <a:p>
            <a:pPr algn="ctr"/>
            <a:r>
              <a:rPr lang="en-US" sz="4000" b="1" dirty="0">
                <a:latin typeface="Candara" panose="020E0502030303020204" pitchFamily="34" charset="0"/>
              </a:rPr>
              <a:t>Cultivating a Heart for Reading and Heeding God’s Word (Part 2)</a:t>
            </a:r>
          </a:p>
        </p:txBody>
      </p:sp>
      <p:sp>
        <p:nvSpPr>
          <p:cNvPr id="5" name="TextBox 4">
            <a:extLst>
              <a:ext uri="{FF2B5EF4-FFF2-40B4-BE49-F238E27FC236}">
                <a16:creationId xmlns:a16="http://schemas.microsoft.com/office/drawing/2014/main" id="{0CAA8F06-2798-4F2A-8DC9-8E009C9AC104}"/>
              </a:ext>
            </a:extLst>
          </p:cNvPr>
          <p:cNvSpPr txBox="1"/>
          <p:nvPr/>
        </p:nvSpPr>
        <p:spPr>
          <a:xfrm>
            <a:off x="223378" y="182899"/>
            <a:ext cx="6688901" cy="400110"/>
          </a:xfrm>
          <a:prstGeom prst="rect">
            <a:avLst/>
          </a:prstGeom>
          <a:noFill/>
        </p:spPr>
        <p:txBody>
          <a:bodyPr wrap="square" rtlCol="0">
            <a:spAutoFit/>
          </a:bodyPr>
          <a:lstStyle/>
          <a:p>
            <a:r>
              <a:rPr lang="en-US" sz="2000" b="1" dirty="0">
                <a:latin typeface="Candara" panose="020E0502030303020204" pitchFamily="34" charset="0"/>
              </a:rPr>
              <a:t>January 24, 2021</a:t>
            </a:r>
          </a:p>
        </p:txBody>
      </p:sp>
      <p:pic>
        <p:nvPicPr>
          <p:cNvPr id="7" name="Picture 6" descr="Text, letter&#10;&#10;Description automatically generated">
            <a:extLst>
              <a:ext uri="{FF2B5EF4-FFF2-40B4-BE49-F238E27FC236}">
                <a16:creationId xmlns:a16="http://schemas.microsoft.com/office/drawing/2014/main" id="{7CAE32DA-316E-4F79-B054-1035A964C161}"/>
              </a:ext>
            </a:extLst>
          </p:cNvPr>
          <p:cNvPicPr>
            <a:picLocks noChangeAspect="1"/>
          </p:cNvPicPr>
          <p:nvPr/>
        </p:nvPicPr>
        <p:blipFill>
          <a:blip r:embed="rId2"/>
          <a:stretch>
            <a:fillRect/>
          </a:stretch>
        </p:blipFill>
        <p:spPr>
          <a:xfrm>
            <a:off x="223378" y="931134"/>
            <a:ext cx="11775261" cy="3679769"/>
          </a:xfrm>
          <a:prstGeom prst="rect">
            <a:avLst/>
          </a:prstGeom>
        </p:spPr>
      </p:pic>
    </p:spTree>
    <p:extLst>
      <p:ext uri="{BB962C8B-B14F-4D97-AF65-F5344CB8AC3E}">
        <p14:creationId xmlns:p14="http://schemas.microsoft.com/office/powerpoint/2010/main" val="2397417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200" b="1" dirty="0">
                <a:solidFill>
                  <a:srgbClr val="00B0F0"/>
                </a:solidFill>
              </a:rPr>
              <a:t>Twelve Suggestions for Reading the Bible Better</a:t>
            </a:r>
          </a:p>
        </p:txBody>
      </p:sp>
      <p:sp>
        <p:nvSpPr>
          <p:cNvPr id="5" name="TextBox 4">
            <a:extLst>
              <a:ext uri="{FF2B5EF4-FFF2-40B4-BE49-F238E27FC236}">
                <a16:creationId xmlns:a16="http://schemas.microsoft.com/office/drawing/2014/main" id="{4BC1D5FB-3680-4FC9-A5C0-89226AF49BF7}"/>
              </a:ext>
            </a:extLst>
          </p:cNvPr>
          <p:cNvSpPr txBox="1"/>
          <p:nvPr/>
        </p:nvSpPr>
        <p:spPr>
          <a:xfrm>
            <a:off x="315296" y="1133746"/>
            <a:ext cx="11590636" cy="1077218"/>
          </a:xfrm>
          <a:prstGeom prst="rect">
            <a:avLst/>
          </a:prstGeom>
          <a:noFill/>
        </p:spPr>
        <p:txBody>
          <a:bodyPr wrap="square" rtlCol="0">
            <a:spAutoFit/>
          </a:bodyPr>
          <a:lstStyle/>
          <a:p>
            <a:pPr marR="0" lvl="0" algn="just">
              <a:spcBef>
                <a:spcPts val="0"/>
              </a:spcBef>
              <a:spcAft>
                <a:spcPts val="0"/>
              </a:spcAft>
            </a:pPr>
            <a:r>
              <a:rPr lang="en-US" sz="2800" b="1" dirty="0">
                <a:latin typeface="Calibri" panose="020F0502020204030204" pitchFamily="34" charset="0"/>
                <a:ea typeface="Times New Roman" panose="02020603050405020304" pitchFamily="18" charset="0"/>
                <a:cs typeface="Calibri" panose="020F0502020204030204" pitchFamily="34" charset="0"/>
              </a:rPr>
              <a:t>12</a:t>
            </a:r>
            <a:r>
              <a:rPr lang="en-US" sz="2800" b="1" dirty="0">
                <a:effectLst/>
                <a:latin typeface="Calibri" panose="020F0502020204030204" pitchFamily="34" charset="0"/>
                <a:ea typeface="Times New Roman" panose="02020603050405020304" pitchFamily="18" charset="0"/>
                <a:cs typeface="Calibri" panose="020F0502020204030204" pitchFamily="34" charset="0"/>
              </a:rPr>
              <a:t>. Read in light of the overarching story of the Bible: </a:t>
            </a:r>
          </a:p>
          <a:p>
            <a:pPr marR="0" lvl="0" algn="just">
              <a:spcBef>
                <a:spcPts val="0"/>
              </a:spcBef>
              <a:spcAft>
                <a:spcPts val="0"/>
              </a:spcAft>
            </a:pPr>
            <a:r>
              <a:rPr lang="en-US" i="1" dirty="0"/>
              <a:t>For from Him and through Him and to Him are all things. To Him be the glory forever. Amen. (Romans 11:36)</a:t>
            </a:r>
            <a:endParaRPr lang="en-US" dirty="0"/>
          </a:p>
        </p:txBody>
      </p:sp>
      <p:sp>
        <p:nvSpPr>
          <p:cNvPr id="7" name="TextBox 6">
            <a:extLst>
              <a:ext uri="{FF2B5EF4-FFF2-40B4-BE49-F238E27FC236}">
                <a16:creationId xmlns:a16="http://schemas.microsoft.com/office/drawing/2014/main" id="{9FE39B13-CDEA-4303-9FF1-30AA094B6C51}"/>
              </a:ext>
            </a:extLst>
          </p:cNvPr>
          <p:cNvSpPr txBox="1"/>
          <p:nvPr/>
        </p:nvSpPr>
        <p:spPr>
          <a:xfrm>
            <a:off x="317796" y="2304862"/>
            <a:ext cx="11590636" cy="2246769"/>
          </a:xfrm>
          <a:prstGeom prst="rect">
            <a:avLst/>
          </a:prstGeom>
          <a:noFill/>
        </p:spPr>
        <p:txBody>
          <a:bodyPr wrap="square" rtlCol="0">
            <a:spAutoFit/>
          </a:bodyPr>
          <a:lstStyle/>
          <a:p>
            <a:pPr marR="0" lvl="0" algn="just">
              <a:spcBef>
                <a:spcPts val="0"/>
              </a:spcBef>
              <a:spcAft>
                <a:spcPts val="0"/>
              </a:spcAft>
            </a:pPr>
            <a:r>
              <a:rPr lang="en-US" sz="2800" b="1" dirty="0">
                <a:latin typeface="Calibri" panose="020F0502020204030204" pitchFamily="34" charset="0"/>
                <a:ea typeface="Times New Roman" panose="02020603050405020304" pitchFamily="18" charset="0"/>
                <a:cs typeface="Calibri" panose="020F0502020204030204" pitchFamily="34" charset="0"/>
              </a:rPr>
              <a:t>Is the overarching theme of Scripture:</a:t>
            </a:r>
            <a:endParaRPr lang="en-US" sz="2800" b="1" dirty="0">
              <a:effectLst/>
              <a:latin typeface="Calibri" panose="020F0502020204030204" pitchFamily="34" charset="0"/>
              <a:ea typeface="Times New Roman" panose="02020603050405020304" pitchFamily="18" charset="0"/>
              <a:cs typeface="Calibri" panose="020F0502020204030204" pitchFamily="34" charset="0"/>
            </a:endParaRPr>
          </a:p>
          <a:p>
            <a:pPr marL="457200" marR="0" lvl="0" indent="-457200" algn="just">
              <a:spcBef>
                <a:spcPts val="0"/>
              </a:spcBef>
              <a:spcAft>
                <a:spcPts val="0"/>
              </a:spcAft>
              <a:buFont typeface="Wingdings" panose="05000000000000000000" pitchFamily="2" charset="2"/>
              <a:buChar char="§"/>
            </a:pPr>
            <a:r>
              <a:rPr lang="en-US" sz="2800" i="1" dirty="0"/>
              <a:t>Soteriological – “</a:t>
            </a:r>
            <a:r>
              <a:rPr lang="en-US" sz="2800" i="1" dirty="0" err="1"/>
              <a:t>soteria</a:t>
            </a:r>
            <a:r>
              <a:rPr lang="en-US" sz="2800" i="1" dirty="0"/>
              <a:t>” – to save – God’s saving humanity through Jesus Christ.</a:t>
            </a:r>
          </a:p>
          <a:p>
            <a:pPr marL="457200" marR="0" lvl="0" indent="-457200" algn="just">
              <a:spcBef>
                <a:spcPts val="0"/>
              </a:spcBef>
              <a:spcAft>
                <a:spcPts val="0"/>
              </a:spcAft>
              <a:buFont typeface="Wingdings" panose="05000000000000000000" pitchFamily="2" charset="2"/>
              <a:buChar char="§"/>
            </a:pPr>
            <a:r>
              <a:rPr lang="en-US" sz="2800" i="1" dirty="0"/>
              <a:t>Doxological – “doxa” – “glory, splendor, grandeur – God’s glory.</a:t>
            </a:r>
            <a:endParaRPr lang="en-US" sz="2800" dirty="0"/>
          </a:p>
        </p:txBody>
      </p:sp>
    </p:spTree>
    <p:extLst>
      <p:ext uri="{BB962C8B-B14F-4D97-AF65-F5344CB8AC3E}">
        <p14:creationId xmlns:p14="http://schemas.microsoft.com/office/powerpoint/2010/main" val="64936018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750"/>
                                        <p:tgtEl>
                                          <p:spTgt spid="5">
                                            <p:txEl>
                                              <p:pRg st="0" end="0"/>
                                            </p:txEl>
                                          </p:spTgt>
                                        </p:tgtEl>
                                      </p:cBhvr>
                                    </p:animEffect>
                                  </p:childTnLst>
                                </p:cTn>
                              </p:par>
                            </p:childTnLst>
                          </p:cTn>
                        </p:par>
                        <p:par>
                          <p:cTn id="8" fill="hold">
                            <p:stCondLst>
                              <p:cond delay="1750"/>
                            </p:stCondLst>
                            <p:childTnLst>
                              <p:par>
                                <p:cTn id="9" presetID="10" presetClass="entr" presetSubtype="0"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1750"/>
                                        <p:tgtEl>
                                          <p:spTgt spid="5">
                                            <p:txEl>
                                              <p:pRg st="1" end="1"/>
                                            </p:txEl>
                                          </p:spTgt>
                                        </p:tgtEl>
                                      </p:cBhvr>
                                    </p:animEffect>
                                  </p:childTnLst>
                                </p:cTn>
                              </p:par>
                            </p:childTnLst>
                          </p:cTn>
                        </p:par>
                        <p:par>
                          <p:cTn id="12" fill="hold">
                            <p:stCondLst>
                              <p:cond delay="3500"/>
                            </p:stCondLst>
                            <p:childTnLst>
                              <p:par>
                                <p:cTn id="13" presetID="10" presetClass="entr" presetSubtype="0" fill="hold" nodeType="after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fade">
                                      <p:cBhvr>
                                        <p:cTn id="15" dur="1750"/>
                                        <p:tgtEl>
                                          <p:spTgt spid="7">
                                            <p:txEl>
                                              <p:pRg st="0" end="0"/>
                                            </p:txEl>
                                          </p:spTgt>
                                        </p:tgtEl>
                                      </p:cBhvr>
                                    </p:animEffect>
                                  </p:childTnLst>
                                </p:cTn>
                              </p:par>
                            </p:childTnLst>
                          </p:cTn>
                        </p:par>
                        <p:par>
                          <p:cTn id="16" fill="hold">
                            <p:stCondLst>
                              <p:cond delay="5250"/>
                            </p:stCondLst>
                            <p:childTnLst>
                              <p:par>
                                <p:cTn id="17" presetID="10" presetClass="entr" presetSubtype="0" fill="hold" nodeType="after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fade">
                                      <p:cBhvr>
                                        <p:cTn id="19" dur="1750"/>
                                        <p:tgtEl>
                                          <p:spTgt spid="7">
                                            <p:txEl>
                                              <p:pRg st="1" end="1"/>
                                            </p:txEl>
                                          </p:spTgt>
                                        </p:tgtEl>
                                      </p:cBhvr>
                                    </p:animEffect>
                                  </p:childTnLst>
                                </p:cTn>
                              </p:par>
                            </p:childTnLst>
                          </p:cTn>
                        </p:par>
                        <p:par>
                          <p:cTn id="20" fill="hold">
                            <p:stCondLst>
                              <p:cond delay="7000"/>
                            </p:stCondLst>
                            <p:childTnLst>
                              <p:par>
                                <p:cTn id="21" presetID="10" presetClass="entr" presetSubtype="0" fill="hold" nodeType="after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animEffect transition="in" filter="fade">
                                      <p:cBhvr>
                                        <p:cTn id="23" dur="175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John 17:1-4</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89962"/>
            <a:ext cx="11590636" cy="5632311"/>
          </a:xfrm>
          <a:prstGeom prst="rect">
            <a:avLst/>
          </a:prstGeom>
          <a:noFill/>
        </p:spPr>
        <p:txBody>
          <a:bodyPr wrap="square" rtlCol="0">
            <a:spAutoFit/>
          </a:bodyPr>
          <a:lstStyle/>
          <a:p>
            <a:pPr marL="0" marR="0" algn="just">
              <a:spcBef>
                <a:spcPts val="0"/>
              </a:spcBef>
              <a:spcAft>
                <a:spcPts val="0"/>
              </a:spcAft>
            </a:pPr>
            <a:r>
              <a:rPr lang="en-US" sz="4000" i="1" dirty="0">
                <a:effectLst/>
                <a:latin typeface="Calibri" panose="020F0502020204030204" pitchFamily="34" charset="0"/>
                <a:ea typeface="Times New Roman" panose="02020603050405020304" pitchFamily="18" charset="0"/>
                <a:cs typeface="Calibri" panose="020F0502020204030204" pitchFamily="34" charset="0"/>
              </a:rPr>
              <a:t>1 Jesus spoke these things; and lifting up His eyes to heaven, He said, "Father, the hour has come; glorify Your Son, that the Son may glorify You, 2 even as You gave Him authority over all flesh, that to all whom You have given Him, He may give eternal life. 3 "This is eternal life, that they may know You, the only true God, and Jesus Christ whom You have sent. 4 "I glorified You on the earth, having accomplished the work which You have given Me to do. </a:t>
            </a:r>
            <a:endParaRPr lang="en-US" sz="40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4273397848"/>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God’s Story in three acts</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89962"/>
            <a:ext cx="11590636" cy="3046988"/>
          </a:xfrm>
          <a:prstGeom prst="rect">
            <a:avLst/>
          </a:prstGeom>
          <a:noFill/>
        </p:spPr>
        <p:txBody>
          <a:bodyPr wrap="square" rtlCol="0">
            <a:spAutoFit/>
          </a:bodyPr>
          <a:lstStyle/>
          <a:p>
            <a:pPr marL="0" marR="0">
              <a:spcBef>
                <a:spcPts val="0"/>
              </a:spcBef>
              <a:spcAft>
                <a:spcPts val="0"/>
              </a:spcAft>
            </a:pPr>
            <a:r>
              <a:rPr lang="en-US" sz="3200" b="1" dirty="0">
                <a:effectLst/>
                <a:latin typeface="Calibri" panose="020F0502020204030204" pitchFamily="34" charset="0"/>
                <a:ea typeface="Times New Roman" panose="02020603050405020304" pitchFamily="18" charset="0"/>
                <a:cs typeface="Calibri" panose="020F0502020204030204" pitchFamily="34" charset="0"/>
              </a:rPr>
              <a:t>Act 1: God's Plan for All People (Genesis 1-­11)</a:t>
            </a:r>
            <a:r>
              <a:rPr lang="en-US" sz="3200" dirty="0">
                <a:effectLst/>
                <a:latin typeface="Calibri" panose="020F0502020204030204" pitchFamily="34" charset="0"/>
                <a:ea typeface="Times New Roman" panose="02020603050405020304" pitchFamily="18" charset="0"/>
                <a:cs typeface="Calibri" panose="020F0502020204030204" pitchFamily="34" charset="0"/>
              </a:rPr>
              <a:t> </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3200" dirty="0">
                <a:effectLst/>
                <a:latin typeface="Calibri" panose="020F0502020204030204" pitchFamily="34" charset="0"/>
                <a:ea typeface="Times New Roman" panose="02020603050405020304" pitchFamily="18" charset="0"/>
                <a:cs typeface="Calibri" panose="020F0502020204030204" pitchFamily="34" charset="0"/>
              </a:rPr>
              <a:t>(4,000-3,400 BC)</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Wingdings" panose="05000000000000000000" pitchFamily="2" charset="2"/>
              <a:buChar char=""/>
            </a:pPr>
            <a:r>
              <a:rPr lang="en-US" sz="3200" b="1" dirty="0">
                <a:effectLst/>
                <a:latin typeface="Calibri" panose="020F0502020204030204" pitchFamily="34" charset="0"/>
                <a:ea typeface="Times New Roman" panose="02020603050405020304" pitchFamily="18" charset="0"/>
                <a:cs typeface="Calibri" panose="020F0502020204030204" pitchFamily="34" charset="0"/>
              </a:rPr>
              <a:t>Creation</a:t>
            </a:r>
            <a:r>
              <a:rPr lang="en-US" sz="3200" dirty="0">
                <a:effectLst/>
                <a:latin typeface="Calibri" panose="020F0502020204030204" pitchFamily="34" charset="0"/>
                <a:ea typeface="Times New Roman" panose="02020603050405020304" pitchFamily="18" charset="0"/>
                <a:cs typeface="Calibri" panose="020F0502020204030204" pitchFamily="34" charset="0"/>
              </a:rPr>
              <a:t>: The God of All of Life (Genesis 1-2)</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Wingdings" panose="05000000000000000000" pitchFamily="2" charset="2"/>
              <a:buChar char=""/>
            </a:pPr>
            <a:r>
              <a:rPr lang="en-US" sz="3200" b="1" dirty="0">
                <a:effectLst/>
                <a:latin typeface="Calibri" panose="020F0502020204030204" pitchFamily="34" charset="0"/>
                <a:ea typeface="Times New Roman" panose="02020603050405020304" pitchFamily="18" charset="0"/>
                <a:cs typeface="Calibri" panose="020F0502020204030204" pitchFamily="34" charset="0"/>
              </a:rPr>
              <a:t>Fall</a:t>
            </a:r>
            <a:r>
              <a:rPr lang="en-US" sz="3200" dirty="0">
                <a:effectLst/>
                <a:latin typeface="Calibri" panose="020F0502020204030204" pitchFamily="34" charset="0"/>
                <a:ea typeface="Times New Roman" panose="02020603050405020304" pitchFamily="18" charset="0"/>
                <a:cs typeface="Calibri" panose="020F0502020204030204" pitchFamily="34" charset="0"/>
              </a:rPr>
              <a:t>: Rejecting God's Vision for Life (Genesis 3)</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Wingdings" panose="05000000000000000000" pitchFamily="2" charset="2"/>
              <a:buChar char=""/>
            </a:pPr>
            <a:r>
              <a:rPr lang="en-US" sz="3200" b="1" dirty="0">
                <a:effectLst/>
                <a:latin typeface="Calibri" panose="020F0502020204030204" pitchFamily="34" charset="0"/>
                <a:ea typeface="Times New Roman" panose="02020603050405020304" pitchFamily="18" charset="0"/>
                <a:cs typeface="Calibri" panose="020F0502020204030204" pitchFamily="34" charset="0"/>
              </a:rPr>
              <a:t>Flood</a:t>
            </a:r>
            <a:r>
              <a:rPr lang="en-US" sz="3200" dirty="0">
                <a:effectLst/>
                <a:latin typeface="Calibri" panose="020F0502020204030204" pitchFamily="34" charset="0"/>
                <a:ea typeface="Times New Roman" panose="02020603050405020304" pitchFamily="18" charset="0"/>
                <a:cs typeface="Calibri" panose="020F0502020204030204" pitchFamily="34" charset="0"/>
              </a:rPr>
              <a:t>: God Judges and Makes a Covenant to Preserve Life (Genesis 6-8) </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4442480"/>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par>
                          <p:cTn id="8" fill="hold">
                            <p:stCondLst>
                              <p:cond delay="1750"/>
                            </p:stCondLst>
                            <p:childTnLst>
                              <p:par>
                                <p:cTn id="9" presetID="10" presetClass="entr" presetSubtype="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1750"/>
                                        <p:tgtEl>
                                          <p:spTgt spid="2">
                                            <p:txEl>
                                              <p:pRg st="1" end="1"/>
                                            </p:txEl>
                                          </p:spTgt>
                                        </p:tgtEl>
                                      </p:cBhvr>
                                    </p:animEffect>
                                  </p:childTnLst>
                                </p:cTn>
                              </p:par>
                            </p:childTnLst>
                          </p:cTn>
                        </p:par>
                        <p:par>
                          <p:cTn id="12" fill="hold">
                            <p:stCondLst>
                              <p:cond delay="3500"/>
                            </p:stCondLst>
                            <p:childTnLst>
                              <p:par>
                                <p:cTn id="13" presetID="10" presetClass="entr" presetSubtype="0" fill="hold" nodeType="afterEffect">
                                  <p:stCondLst>
                                    <p:cond delay="225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175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25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750"/>
                                        <p:tgtEl>
                                          <p:spTgt spid="2">
                                            <p:txEl>
                                              <p:pRg st="3" end="3"/>
                                            </p:txEl>
                                          </p:spTgt>
                                        </p:tgtEl>
                                      </p:cBhvr>
                                    </p:animEffect>
                                  </p:childTnLst>
                                </p:cTn>
                              </p:par>
                            </p:childTnLst>
                          </p:cTn>
                        </p:par>
                        <p:par>
                          <p:cTn id="20" fill="hold">
                            <p:stCondLst>
                              <p:cond delay="11500"/>
                            </p:stCondLst>
                            <p:childTnLst>
                              <p:par>
                                <p:cTn id="21" presetID="10" presetClass="entr" presetSubtype="0" fill="hold" nodeType="afterEffect">
                                  <p:stCondLst>
                                    <p:cond delay="225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175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God’s Story in three acts</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89962"/>
            <a:ext cx="11590636" cy="5693866"/>
          </a:xfrm>
          <a:prstGeom prst="rect">
            <a:avLst/>
          </a:prstGeom>
          <a:noFill/>
        </p:spPr>
        <p:txBody>
          <a:bodyPr wrap="square" rtlCol="0">
            <a:spAutoFit/>
          </a:bodyPr>
          <a:lstStyle/>
          <a:p>
            <a:r>
              <a:rPr lang="en-US" sz="2800" b="1" dirty="0"/>
              <a:t>Act 2: God's Covenant People (Genesis 12—Malachi 4:6) </a:t>
            </a:r>
            <a:endParaRPr lang="en-US" sz="2800" dirty="0"/>
          </a:p>
          <a:p>
            <a:r>
              <a:rPr lang="en-US" sz="2800" dirty="0"/>
              <a:t>(2,100-420 BC) </a:t>
            </a:r>
          </a:p>
          <a:p>
            <a:pPr marL="457200" lvl="0" indent="-457200">
              <a:buFont typeface="Wingdings" panose="05000000000000000000" pitchFamily="2" charset="2"/>
              <a:buChar char="§"/>
            </a:pPr>
            <a:r>
              <a:rPr lang="en-US" sz="2800" b="1" dirty="0"/>
              <a:t>The People</a:t>
            </a:r>
            <a:r>
              <a:rPr lang="en-US" sz="2800" dirty="0"/>
              <a:t>: God Calls a Covenant People (2,100 BC) </a:t>
            </a:r>
          </a:p>
          <a:p>
            <a:pPr marL="457200" lvl="0" indent="-457200">
              <a:buFont typeface="Wingdings" panose="05000000000000000000" pitchFamily="2" charset="2"/>
              <a:buChar char="§"/>
            </a:pPr>
            <a:r>
              <a:rPr lang="en-US" sz="2800" b="1" dirty="0"/>
              <a:t>Deliverance</a:t>
            </a:r>
            <a:r>
              <a:rPr lang="en-US" sz="2800" dirty="0"/>
              <a:t>: God Rescues His People (1446 BC) </a:t>
            </a:r>
          </a:p>
          <a:p>
            <a:pPr marL="457200" lvl="0" indent="-457200">
              <a:buFont typeface="Wingdings" panose="05000000000000000000" pitchFamily="2" charset="2"/>
              <a:buChar char="§"/>
            </a:pPr>
            <a:r>
              <a:rPr lang="en-US" sz="2800" b="1" dirty="0"/>
              <a:t>The Sinai Covenant &amp; Law</a:t>
            </a:r>
            <a:r>
              <a:rPr lang="en-US" sz="2800" dirty="0"/>
              <a:t>: God Embraces and Instructs His People (1445 BC) </a:t>
            </a:r>
          </a:p>
          <a:p>
            <a:pPr marL="457200" lvl="0" indent="-457200">
              <a:buFont typeface="Wingdings" panose="05000000000000000000" pitchFamily="2" charset="2"/>
              <a:buChar char="§"/>
            </a:pPr>
            <a:r>
              <a:rPr lang="en-US" sz="2800" b="1" dirty="0"/>
              <a:t>The Land</a:t>
            </a:r>
            <a:r>
              <a:rPr lang="en-US" sz="2800" dirty="0"/>
              <a:t>: God's Place for his People (1405 BC) </a:t>
            </a:r>
          </a:p>
          <a:p>
            <a:pPr marL="457200" lvl="0" indent="-457200">
              <a:buFont typeface="Wingdings" panose="05000000000000000000" pitchFamily="2" charset="2"/>
              <a:buChar char="§"/>
            </a:pPr>
            <a:r>
              <a:rPr lang="en-US" sz="2800" b="1" dirty="0"/>
              <a:t>Kings and Prophets</a:t>
            </a:r>
            <a:r>
              <a:rPr lang="en-US" sz="2800" dirty="0"/>
              <a:t>: God Shapes a Kingdom People (1050 BC) </a:t>
            </a:r>
          </a:p>
          <a:p>
            <a:pPr marL="457200" lvl="0" indent="-457200">
              <a:buFont typeface="Wingdings" panose="05000000000000000000" pitchFamily="2" charset="2"/>
              <a:buChar char="§"/>
            </a:pPr>
            <a:r>
              <a:rPr lang="en-US" sz="2800" b="1" dirty="0"/>
              <a:t>Kings and Prophets</a:t>
            </a:r>
            <a:r>
              <a:rPr lang="en-US" sz="2800" dirty="0"/>
              <a:t>: God Divides the Kingdom People (931 BC) </a:t>
            </a:r>
          </a:p>
          <a:p>
            <a:pPr marL="457200" lvl="0" indent="-457200">
              <a:buFont typeface="Wingdings" panose="05000000000000000000" pitchFamily="2" charset="2"/>
              <a:buChar char="§"/>
            </a:pPr>
            <a:r>
              <a:rPr lang="en-US" sz="2800" b="1" dirty="0"/>
              <a:t>Kings and Prophets</a:t>
            </a:r>
            <a:r>
              <a:rPr lang="en-US" sz="2800" dirty="0"/>
              <a:t>: The Southern Kingdom as God's People (931-­‐586 BC) </a:t>
            </a:r>
          </a:p>
          <a:p>
            <a:pPr marL="457200" lvl="0" indent="-457200">
              <a:buFont typeface="Wingdings" panose="05000000000000000000" pitchFamily="2" charset="2"/>
              <a:buChar char="§"/>
            </a:pPr>
            <a:r>
              <a:rPr lang="en-US" sz="2800" b="1" dirty="0"/>
              <a:t>Exile</a:t>
            </a:r>
            <a:r>
              <a:rPr lang="en-US" sz="2800" dirty="0"/>
              <a:t>: God Disciplines His People (586-­‐538 BC) </a:t>
            </a:r>
          </a:p>
          <a:p>
            <a:pPr marL="457200" lvl="0" indent="-457200">
              <a:buFont typeface="Wingdings" panose="05000000000000000000" pitchFamily="2" charset="2"/>
              <a:buChar char="§"/>
            </a:pPr>
            <a:r>
              <a:rPr lang="en-US" sz="2800" b="1" dirty="0"/>
              <a:t>Return</a:t>
            </a:r>
            <a:r>
              <a:rPr lang="en-US" sz="2800" dirty="0"/>
              <a:t>: God Delivers His People Again (538 BC) </a:t>
            </a:r>
          </a:p>
        </p:txBody>
      </p:sp>
    </p:spTree>
    <p:extLst>
      <p:ext uri="{BB962C8B-B14F-4D97-AF65-F5344CB8AC3E}">
        <p14:creationId xmlns:p14="http://schemas.microsoft.com/office/powerpoint/2010/main" val="71020873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par>
                          <p:cTn id="8" fill="hold">
                            <p:stCondLst>
                              <p:cond delay="1750"/>
                            </p:stCondLst>
                            <p:childTnLst>
                              <p:par>
                                <p:cTn id="9" presetID="10" presetClass="entr" presetSubtype="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1750"/>
                                        <p:tgtEl>
                                          <p:spTgt spid="2">
                                            <p:txEl>
                                              <p:pRg st="1" end="1"/>
                                            </p:txEl>
                                          </p:spTgt>
                                        </p:tgtEl>
                                      </p:cBhvr>
                                    </p:animEffect>
                                  </p:childTnLst>
                                </p:cTn>
                              </p:par>
                            </p:childTnLst>
                          </p:cTn>
                        </p:par>
                        <p:par>
                          <p:cTn id="12" fill="hold">
                            <p:stCondLst>
                              <p:cond delay="3500"/>
                            </p:stCondLst>
                            <p:childTnLst>
                              <p:par>
                                <p:cTn id="13" presetID="10" presetClass="entr" presetSubtype="0" fill="hold"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1750"/>
                                        <p:tgtEl>
                                          <p:spTgt spid="2">
                                            <p:txEl>
                                              <p:pRg st="2" end="2"/>
                                            </p:txEl>
                                          </p:spTgt>
                                        </p:tgtEl>
                                      </p:cBhvr>
                                    </p:animEffect>
                                  </p:childTnLst>
                                </p:cTn>
                              </p:par>
                            </p:childTnLst>
                          </p:cTn>
                        </p:par>
                        <p:par>
                          <p:cTn id="16" fill="hold">
                            <p:stCondLst>
                              <p:cond delay="5250"/>
                            </p:stCondLst>
                            <p:childTnLst>
                              <p:par>
                                <p:cTn id="17" presetID="10" presetClass="entr" presetSubtype="0" fill="hold" nodeType="afterEffect">
                                  <p:stCondLst>
                                    <p:cond delay="225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750"/>
                                        <p:tgtEl>
                                          <p:spTgt spid="2">
                                            <p:txEl>
                                              <p:pRg st="3" end="3"/>
                                            </p:txEl>
                                          </p:spTgt>
                                        </p:tgtEl>
                                      </p:cBhvr>
                                    </p:animEffect>
                                  </p:childTnLst>
                                </p:cTn>
                              </p:par>
                            </p:childTnLst>
                          </p:cTn>
                        </p:par>
                        <p:par>
                          <p:cTn id="20" fill="hold">
                            <p:stCondLst>
                              <p:cond delay="9250"/>
                            </p:stCondLst>
                            <p:childTnLst>
                              <p:par>
                                <p:cTn id="21" presetID="10" presetClass="entr" presetSubtype="0" fill="hold" nodeType="afterEffect">
                                  <p:stCondLst>
                                    <p:cond delay="225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1750"/>
                                        <p:tgtEl>
                                          <p:spTgt spid="2">
                                            <p:txEl>
                                              <p:pRg st="4" end="4"/>
                                            </p:txEl>
                                          </p:spTgt>
                                        </p:tgtEl>
                                      </p:cBhvr>
                                    </p:animEffect>
                                  </p:childTnLst>
                                </p:cTn>
                              </p:par>
                            </p:childTnLst>
                          </p:cTn>
                        </p:par>
                        <p:par>
                          <p:cTn id="24" fill="hold">
                            <p:stCondLst>
                              <p:cond delay="13250"/>
                            </p:stCondLst>
                            <p:childTnLst>
                              <p:par>
                                <p:cTn id="25" presetID="10" presetClass="entr" presetSubtype="0" fill="hold" nodeType="afterEffect">
                                  <p:stCondLst>
                                    <p:cond delay="225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1750"/>
                                        <p:tgtEl>
                                          <p:spTgt spid="2">
                                            <p:txEl>
                                              <p:pRg st="5" end="5"/>
                                            </p:txEl>
                                          </p:spTgt>
                                        </p:tgtEl>
                                      </p:cBhvr>
                                    </p:animEffect>
                                  </p:childTnLst>
                                </p:cTn>
                              </p:par>
                            </p:childTnLst>
                          </p:cTn>
                        </p:par>
                        <p:par>
                          <p:cTn id="28" fill="hold">
                            <p:stCondLst>
                              <p:cond delay="17250"/>
                            </p:stCondLst>
                            <p:childTnLst>
                              <p:par>
                                <p:cTn id="29" presetID="10" presetClass="entr" presetSubtype="0" fill="hold" nodeType="afterEffect">
                                  <p:stCondLst>
                                    <p:cond delay="225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1750"/>
                                        <p:tgtEl>
                                          <p:spTgt spid="2">
                                            <p:txEl>
                                              <p:pRg st="6" end="6"/>
                                            </p:txEl>
                                          </p:spTgt>
                                        </p:tgtEl>
                                      </p:cBhvr>
                                    </p:animEffect>
                                  </p:childTnLst>
                                </p:cTn>
                              </p:par>
                            </p:childTnLst>
                          </p:cTn>
                        </p:par>
                        <p:par>
                          <p:cTn id="32" fill="hold">
                            <p:stCondLst>
                              <p:cond delay="21250"/>
                            </p:stCondLst>
                            <p:childTnLst>
                              <p:par>
                                <p:cTn id="33" presetID="10" presetClass="entr" presetSubtype="0" fill="hold" nodeType="afterEffect">
                                  <p:stCondLst>
                                    <p:cond delay="2250"/>
                                  </p:stCondLst>
                                  <p:childTnLst>
                                    <p:set>
                                      <p:cBhvr>
                                        <p:cTn id="34" dur="1" fill="hold">
                                          <p:stCondLst>
                                            <p:cond delay="0"/>
                                          </p:stCondLst>
                                        </p:cTn>
                                        <p:tgtEl>
                                          <p:spTgt spid="2">
                                            <p:txEl>
                                              <p:pRg st="7" end="7"/>
                                            </p:txEl>
                                          </p:spTgt>
                                        </p:tgtEl>
                                        <p:attrNameLst>
                                          <p:attrName>style.visibility</p:attrName>
                                        </p:attrNameLst>
                                      </p:cBhvr>
                                      <p:to>
                                        <p:strVal val="visible"/>
                                      </p:to>
                                    </p:set>
                                    <p:animEffect transition="in" filter="fade">
                                      <p:cBhvr>
                                        <p:cTn id="35" dur="1750"/>
                                        <p:tgtEl>
                                          <p:spTgt spid="2">
                                            <p:txEl>
                                              <p:pRg st="7" end="7"/>
                                            </p:txEl>
                                          </p:spTgt>
                                        </p:tgtEl>
                                      </p:cBhvr>
                                    </p:animEffect>
                                  </p:childTnLst>
                                </p:cTn>
                              </p:par>
                            </p:childTnLst>
                          </p:cTn>
                        </p:par>
                        <p:par>
                          <p:cTn id="36" fill="hold">
                            <p:stCondLst>
                              <p:cond delay="25250"/>
                            </p:stCondLst>
                            <p:childTnLst>
                              <p:par>
                                <p:cTn id="37" presetID="10" presetClass="entr" presetSubtype="0" fill="hold" nodeType="afterEffect">
                                  <p:stCondLst>
                                    <p:cond delay="2250"/>
                                  </p:stCondLst>
                                  <p:childTnLst>
                                    <p:set>
                                      <p:cBhvr>
                                        <p:cTn id="38" dur="1" fill="hold">
                                          <p:stCondLst>
                                            <p:cond delay="0"/>
                                          </p:stCondLst>
                                        </p:cTn>
                                        <p:tgtEl>
                                          <p:spTgt spid="2">
                                            <p:txEl>
                                              <p:pRg st="8" end="8"/>
                                            </p:txEl>
                                          </p:spTgt>
                                        </p:tgtEl>
                                        <p:attrNameLst>
                                          <p:attrName>style.visibility</p:attrName>
                                        </p:attrNameLst>
                                      </p:cBhvr>
                                      <p:to>
                                        <p:strVal val="visible"/>
                                      </p:to>
                                    </p:set>
                                    <p:animEffect transition="in" filter="fade">
                                      <p:cBhvr>
                                        <p:cTn id="39" dur="1750"/>
                                        <p:tgtEl>
                                          <p:spTgt spid="2">
                                            <p:txEl>
                                              <p:pRg st="8" end="8"/>
                                            </p:txEl>
                                          </p:spTgt>
                                        </p:tgtEl>
                                      </p:cBhvr>
                                    </p:animEffect>
                                  </p:childTnLst>
                                </p:cTn>
                              </p:par>
                            </p:childTnLst>
                          </p:cTn>
                        </p:par>
                        <p:par>
                          <p:cTn id="40" fill="hold">
                            <p:stCondLst>
                              <p:cond delay="29250"/>
                            </p:stCondLst>
                            <p:childTnLst>
                              <p:par>
                                <p:cTn id="41" presetID="10" presetClass="entr" presetSubtype="0" fill="hold" nodeType="afterEffect">
                                  <p:stCondLst>
                                    <p:cond delay="2250"/>
                                  </p:stCondLst>
                                  <p:childTnLst>
                                    <p:set>
                                      <p:cBhvr>
                                        <p:cTn id="42" dur="1" fill="hold">
                                          <p:stCondLst>
                                            <p:cond delay="0"/>
                                          </p:stCondLst>
                                        </p:cTn>
                                        <p:tgtEl>
                                          <p:spTgt spid="2">
                                            <p:txEl>
                                              <p:pRg st="9" end="9"/>
                                            </p:txEl>
                                          </p:spTgt>
                                        </p:tgtEl>
                                        <p:attrNameLst>
                                          <p:attrName>style.visibility</p:attrName>
                                        </p:attrNameLst>
                                      </p:cBhvr>
                                      <p:to>
                                        <p:strVal val="visible"/>
                                      </p:to>
                                    </p:set>
                                    <p:animEffect transition="in" filter="fade">
                                      <p:cBhvr>
                                        <p:cTn id="43" dur="1750"/>
                                        <p:tgtEl>
                                          <p:spTgt spid="2">
                                            <p:txEl>
                                              <p:pRg st="9" end="9"/>
                                            </p:txEl>
                                          </p:spTgt>
                                        </p:tgtEl>
                                      </p:cBhvr>
                                    </p:animEffect>
                                  </p:childTnLst>
                                </p:cTn>
                              </p:par>
                            </p:childTnLst>
                          </p:cTn>
                        </p:par>
                        <p:par>
                          <p:cTn id="44" fill="hold">
                            <p:stCondLst>
                              <p:cond delay="33250"/>
                            </p:stCondLst>
                            <p:childTnLst>
                              <p:par>
                                <p:cTn id="45" presetID="10" presetClass="entr" presetSubtype="0" fill="hold" nodeType="afterEffect">
                                  <p:stCondLst>
                                    <p:cond delay="2250"/>
                                  </p:stCondLst>
                                  <p:childTnLst>
                                    <p:set>
                                      <p:cBhvr>
                                        <p:cTn id="46" dur="1" fill="hold">
                                          <p:stCondLst>
                                            <p:cond delay="0"/>
                                          </p:stCondLst>
                                        </p:cTn>
                                        <p:tgtEl>
                                          <p:spTgt spid="2">
                                            <p:txEl>
                                              <p:pRg st="10" end="10"/>
                                            </p:txEl>
                                          </p:spTgt>
                                        </p:tgtEl>
                                        <p:attrNameLst>
                                          <p:attrName>style.visibility</p:attrName>
                                        </p:attrNameLst>
                                      </p:cBhvr>
                                      <p:to>
                                        <p:strVal val="visible"/>
                                      </p:to>
                                    </p:set>
                                    <p:animEffect transition="in" filter="fade">
                                      <p:cBhvr>
                                        <p:cTn id="47" dur="175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God’s Story in three acts</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89962"/>
            <a:ext cx="11590636" cy="4832092"/>
          </a:xfrm>
          <a:prstGeom prst="rect">
            <a:avLst/>
          </a:prstGeom>
          <a:noFill/>
        </p:spPr>
        <p:txBody>
          <a:bodyPr wrap="square" rtlCol="0">
            <a:spAutoFit/>
          </a:bodyPr>
          <a:lstStyle/>
          <a:p>
            <a:r>
              <a:rPr lang="en-US" sz="2800" b="1" dirty="0"/>
              <a:t>Act 3: God's New Covenant People (Matthew - Revelation) </a:t>
            </a:r>
            <a:endParaRPr lang="en-US" sz="2800" dirty="0"/>
          </a:p>
          <a:p>
            <a:r>
              <a:rPr lang="en-US" sz="2800" dirty="0"/>
              <a:t>(6 BC - ???) </a:t>
            </a:r>
          </a:p>
          <a:p>
            <a:pPr marL="457200" lvl="0" indent="-457200">
              <a:buFont typeface="Wingdings" panose="05000000000000000000" pitchFamily="2" charset="2"/>
              <a:buChar char="§"/>
            </a:pPr>
            <a:r>
              <a:rPr lang="en-US" sz="2800" b="1" dirty="0"/>
              <a:t>Christ's Coming</a:t>
            </a:r>
            <a:r>
              <a:rPr lang="en-US" sz="2800" dirty="0"/>
              <a:t>: God's True King Arrives (6 BC – 33 AD) </a:t>
            </a:r>
          </a:p>
          <a:p>
            <a:pPr marL="457200" lvl="0" indent="-457200">
              <a:buFont typeface="Wingdings" panose="05000000000000000000" pitchFamily="2" charset="2"/>
              <a:buChar char="§"/>
            </a:pPr>
            <a:r>
              <a:rPr lang="en-US" sz="2800" b="1" dirty="0"/>
              <a:t>Christ's Ministry</a:t>
            </a:r>
            <a:r>
              <a:rPr lang="en-US" sz="2800" dirty="0"/>
              <a:t>: God's True King Manifests His Kingdom (29 – 33 AD) </a:t>
            </a:r>
          </a:p>
          <a:p>
            <a:pPr marL="457200" lvl="0" indent="-457200">
              <a:buFont typeface="Wingdings" panose="05000000000000000000" pitchFamily="2" charset="2"/>
              <a:buChar char="§"/>
            </a:pPr>
            <a:r>
              <a:rPr lang="en-US" sz="2800" b="1" dirty="0"/>
              <a:t>Christ's Deliverance of His People</a:t>
            </a:r>
            <a:r>
              <a:rPr lang="en-US" sz="2800" dirty="0"/>
              <a:t>: God's Work Through Death, Resurrection, and Enthronement of His King (33 AD) </a:t>
            </a:r>
          </a:p>
          <a:p>
            <a:pPr marL="457200" lvl="0" indent="-457200">
              <a:buFont typeface="Wingdings" panose="05000000000000000000" pitchFamily="2" charset="2"/>
              <a:buChar char="§"/>
            </a:pPr>
            <a:r>
              <a:rPr lang="en-US" sz="2800" b="1" dirty="0"/>
              <a:t>Christ's Church</a:t>
            </a:r>
            <a:r>
              <a:rPr lang="en-US" sz="2800" dirty="0"/>
              <a:t>: God's People Advance the Kingdom (33 AD - ???)</a:t>
            </a:r>
          </a:p>
          <a:p>
            <a:pPr marL="457200" lvl="0" indent="-457200">
              <a:buFont typeface="Wingdings" panose="05000000000000000000" pitchFamily="2" charset="2"/>
              <a:buChar char="§"/>
            </a:pPr>
            <a:r>
              <a:rPr lang="en-US" sz="2800" b="1" dirty="0"/>
              <a:t>Christ's Second Coming and Reign</a:t>
            </a:r>
            <a:r>
              <a:rPr lang="en-US" sz="2800" dirty="0"/>
              <a:t>: God's Future for the Kingdom </a:t>
            </a:r>
          </a:p>
        </p:txBody>
      </p:sp>
    </p:spTree>
    <p:extLst>
      <p:ext uri="{BB962C8B-B14F-4D97-AF65-F5344CB8AC3E}">
        <p14:creationId xmlns:p14="http://schemas.microsoft.com/office/powerpoint/2010/main" val="3910556304"/>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par>
                          <p:cTn id="8" fill="hold">
                            <p:stCondLst>
                              <p:cond delay="1750"/>
                            </p:stCondLst>
                            <p:childTnLst>
                              <p:par>
                                <p:cTn id="9" presetID="10" presetClass="entr" presetSubtype="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1750"/>
                                        <p:tgtEl>
                                          <p:spTgt spid="2">
                                            <p:txEl>
                                              <p:pRg st="1" end="1"/>
                                            </p:txEl>
                                          </p:spTgt>
                                        </p:tgtEl>
                                      </p:cBhvr>
                                    </p:animEffect>
                                  </p:childTnLst>
                                </p:cTn>
                              </p:par>
                            </p:childTnLst>
                          </p:cTn>
                        </p:par>
                        <p:par>
                          <p:cTn id="12" fill="hold">
                            <p:stCondLst>
                              <p:cond delay="3500"/>
                            </p:stCondLst>
                            <p:childTnLst>
                              <p:par>
                                <p:cTn id="13" presetID="10" presetClass="entr" presetSubtype="0" fill="hold"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1750"/>
                                        <p:tgtEl>
                                          <p:spTgt spid="2">
                                            <p:txEl>
                                              <p:pRg st="2" end="2"/>
                                            </p:txEl>
                                          </p:spTgt>
                                        </p:tgtEl>
                                      </p:cBhvr>
                                    </p:animEffect>
                                  </p:childTnLst>
                                </p:cTn>
                              </p:par>
                            </p:childTnLst>
                          </p:cTn>
                        </p:par>
                        <p:par>
                          <p:cTn id="16" fill="hold">
                            <p:stCondLst>
                              <p:cond delay="5250"/>
                            </p:stCondLst>
                            <p:childTnLst>
                              <p:par>
                                <p:cTn id="17" presetID="10" presetClass="entr" presetSubtype="0" fill="hold" nodeType="afterEffect">
                                  <p:stCondLst>
                                    <p:cond delay="225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750"/>
                                        <p:tgtEl>
                                          <p:spTgt spid="2">
                                            <p:txEl>
                                              <p:pRg st="3" end="3"/>
                                            </p:txEl>
                                          </p:spTgt>
                                        </p:tgtEl>
                                      </p:cBhvr>
                                    </p:animEffect>
                                  </p:childTnLst>
                                </p:cTn>
                              </p:par>
                            </p:childTnLst>
                          </p:cTn>
                        </p:par>
                        <p:par>
                          <p:cTn id="20" fill="hold">
                            <p:stCondLst>
                              <p:cond delay="9250"/>
                            </p:stCondLst>
                            <p:childTnLst>
                              <p:par>
                                <p:cTn id="21" presetID="10" presetClass="entr" presetSubtype="0" fill="hold" nodeType="afterEffect">
                                  <p:stCondLst>
                                    <p:cond delay="225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1750"/>
                                        <p:tgtEl>
                                          <p:spTgt spid="2">
                                            <p:txEl>
                                              <p:pRg st="4" end="4"/>
                                            </p:txEl>
                                          </p:spTgt>
                                        </p:tgtEl>
                                      </p:cBhvr>
                                    </p:animEffect>
                                  </p:childTnLst>
                                </p:cTn>
                              </p:par>
                            </p:childTnLst>
                          </p:cTn>
                        </p:par>
                        <p:par>
                          <p:cTn id="24" fill="hold">
                            <p:stCondLst>
                              <p:cond delay="13250"/>
                            </p:stCondLst>
                            <p:childTnLst>
                              <p:par>
                                <p:cTn id="25" presetID="10" presetClass="entr" presetSubtype="0" fill="hold" nodeType="afterEffect">
                                  <p:stCondLst>
                                    <p:cond delay="225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1750"/>
                                        <p:tgtEl>
                                          <p:spTgt spid="2">
                                            <p:txEl>
                                              <p:pRg st="5" end="5"/>
                                            </p:txEl>
                                          </p:spTgt>
                                        </p:tgtEl>
                                      </p:cBhvr>
                                    </p:animEffect>
                                  </p:childTnLst>
                                </p:cTn>
                              </p:par>
                            </p:childTnLst>
                          </p:cTn>
                        </p:par>
                        <p:par>
                          <p:cTn id="28" fill="hold">
                            <p:stCondLst>
                              <p:cond delay="17250"/>
                            </p:stCondLst>
                            <p:childTnLst>
                              <p:par>
                                <p:cTn id="29" presetID="10" presetClass="entr" presetSubtype="0" fill="hold" nodeType="afterEffect">
                                  <p:stCondLst>
                                    <p:cond delay="225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175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chemeClr val="accent6">
                    <a:lumMod val="20000"/>
                    <a:lumOff val="80000"/>
                  </a:schemeClr>
                </a:solidFill>
              </a:rPr>
              <a:t>FIVE Steps of thorough bible study</a:t>
            </a:r>
          </a:p>
        </p:txBody>
      </p:sp>
      <p:graphicFrame>
        <p:nvGraphicFramePr>
          <p:cNvPr id="9" name="Table 9">
            <a:extLst>
              <a:ext uri="{FF2B5EF4-FFF2-40B4-BE49-F238E27FC236}">
                <a16:creationId xmlns:a16="http://schemas.microsoft.com/office/drawing/2014/main" id="{19B6006E-B8B5-4D15-95B9-EB1F24F4382D}"/>
              </a:ext>
            </a:extLst>
          </p:cNvPr>
          <p:cNvGraphicFramePr>
            <a:graphicFrameLocks noGrp="1"/>
          </p:cNvGraphicFramePr>
          <p:nvPr>
            <p:extLst>
              <p:ext uri="{D42A27DB-BD31-4B8C-83A1-F6EECF244321}">
                <p14:modId xmlns:p14="http://schemas.microsoft.com/office/powerpoint/2010/main" val="4193786869"/>
              </p:ext>
            </p:extLst>
          </p:nvPr>
        </p:nvGraphicFramePr>
        <p:xfrm>
          <a:off x="254175" y="920233"/>
          <a:ext cx="11683650" cy="4729480"/>
        </p:xfrm>
        <a:graphic>
          <a:graphicData uri="http://schemas.openxmlformats.org/drawingml/2006/table">
            <a:tbl>
              <a:tblPr firstRow="1" bandRow="1">
                <a:tableStyleId>{93296810-A885-4BE3-A3E7-6D5BEEA58F35}</a:tableStyleId>
              </a:tblPr>
              <a:tblGrid>
                <a:gridCol w="2336730">
                  <a:extLst>
                    <a:ext uri="{9D8B030D-6E8A-4147-A177-3AD203B41FA5}">
                      <a16:colId xmlns:a16="http://schemas.microsoft.com/office/drawing/2014/main" val="4159758732"/>
                    </a:ext>
                  </a:extLst>
                </a:gridCol>
                <a:gridCol w="2336730">
                  <a:extLst>
                    <a:ext uri="{9D8B030D-6E8A-4147-A177-3AD203B41FA5}">
                      <a16:colId xmlns:a16="http://schemas.microsoft.com/office/drawing/2014/main" val="3476958064"/>
                    </a:ext>
                  </a:extLst>
                </a:gridCol>
                <a:gridCol w="2336730">
                  <a:extLst>
                    <a:ext uri="{9D8B030D-6E8A-4147-A177-3AD203B41FA5}">
                      <a16:colId xmlns:a16="http://schemas.microsoft.com/office/drawing/2014/main" val="3510402573"/>
                    </a:ext>
                  </a:extLst>
                </a:gridCol>
                <a:gridCol w="2336730">
                  <a:extLst>
                    <a:ext uri="{9D8B030D-6E8A-4147-A177-3AD203B41FA5}">
                      <a16:colId xmlns:a16="http://schemas.microsoft.com/office/drawing/2014/main" val="3881411579"/>
                    </a:ext>
                  </a:extLst>
                </a:gridCol>
                <a:gridCol w="2336730">
                  <a:extLst>
                    <a:ext uri="{9D8B030D-6E8A-4147-A177-3AD203B41FA5}">
                      <a16:colId xmlns:a16="http://schemas.microsoft.com/office/drawing/2014/main" val="3753311610"/>
                    </a:ext>
                  </a:extLst>
                </a:gridCol>
              </a:tblGrid>
              <a:tr h="370840">
                <a:tc>
                  <a:txBody>
                    <a:bodyPr/>
                    <a:lstStyle/>
                    <a:p>
                      <a:pPr algn="ctr"/>
                      <a:r>
                        <a:rPr lang="en-US" dirty="0"/>
                        <a:t>1</a:t>
                      </a:r>
                    </a:p>
                  </a:txBody>
                  <a:tcPr/>
                </a:tc>
                <a:tc>
                  <a:txBody>
                    <a:bodyPr/>
                    <a:lstStyle/>
                    <a:p>
                      <a:pPr algn="ctr"/>
                      <a:r>
                        <a:rPr lang="en-US" dirty="0"/>
                        <a:t>2</a:t>
                      </a:r>
                    </a:p>
                  </a:txBody>
                  <a:tcPr/>
                </a:tc>
                <a:tc>
                  <a:txBody>
                    <a:bodyPr/>
                    <a:lstStyle/>
                    <a:p>
                      <a:pPr algn="ctr"/>
                      <a:r>
                        <a:rPr lang="en-US" dirty="0"/>
                        <a:t>3</a:t>
                      </a:r>
                    </a:p>
                  </a:txBody>
                  <a:tcPr/>
                </a:tc>
                <a:tc>
                  <a:txBody>
                    <a:bodyPr/>
                    <a:lstStyle/>
                    <a:p>
                      <a:pPr algn="ctr"/>
                      <a:r>
                        <a:rPr lang="en-US" dirty="0"/>
                        <a:t>4</a:t>
                      </a:r>
                    </a:p>
                  </a:txBody>
                  <a:tcPr/>
                </a:tc>
                <a:tc>
                  <a:txBody>
                    <a:bodyPr/>
                    <a:lstStyle/>
                    <a:p>
                      <a:pPr algn="ctr"/>
                      <a:r>
                        <a:rPr lang="en-US" dirty="0"/>
                        <a:t>5</a:t>
                      </a:r>
                    </a:p>
                  </a:txBody>
                  <a:tcPr/>
                </a:tc>
                <a:extLst>
                  <a:ext uri="{0D108BD9-81ED-4DB2-BD59-A6C34878D82A}">
                    <a16:rowId xmlns:a16="http://schemas.microsoft.com/office/drawing/2014/main" val="2367627177"/>
                  </a:ext>
                </a:extLst>
              </a:tr>
              <a:tr h="451367">
                <a:tc>
                  <a:txBody>
                    <a:bodyPr/>
                    <a:lstStyle/>
                    <a:p>
                      <a:pPr algn="ctr"/>
                      <a:r>
                        <a:rPr lang="en-US" sz="2000" b="1" dirty="0"/>
                        <a:t>Pack Your Bags</a:t>
                      </a:r>
                    </a:p>
                  </a:txBody>
                  <a:tcPr/>
                </a:tc>
                <a:tc>
                  <a:txBody>
                    <a:bodyPr/>
                    <a:lstStyle/>
                    <a:p>
                      <a:pPr algn="ctr"/>
                      <a:r>
                        <a:rPr lang="en-US" sz="2000" b="1" dirty="0"/>
                        <a:t>Read the Maps</a:t>
                      </a:r>
                    </a:p>
                  </a:txBody>
                  <a:tcPr/>
                </a:tc>
                <a:tc>
                  <a:txBody>
                    <a:bodyPr/>
                    <a:lstStyle/>
                    <a:p>
                      <a:pPr algn="ctr"/>
                      <a:r>
                        <a:rPr lang="en-US" sz="2000" b="1" dirty="0"/>
                        <a:t>Read the Road Signs</a:t>
                      </a:r>
                    </a:p>
                  </a:txBody>
                  <a:tcPr/>
                </a:tc>
                <a:tc>
                  <a:txBody>
                    <a:bodyPr/>
                    <a:lstStyle/>
                    <a:p>
                      <a:pPr algn="ctr"/>
                      <a:r>
                        <a:rPr lang="en-US" sz="2000" b="1" dirty="0"/>
                        <a:t>Learn to Speak Like a Local</a:t>
                      </a:r>
                    </a:p>
                  </a:txBody>
                  <a:tcPr/>
                </a:tc>
                <a:tc>
                  <a:txBody>
                    <a:bodyPr/>
                    <a:lstStyle/>
                    <a:p>
                      <a:pPr algn="ctr"/>
                      <a:r>
                        <a:rPr lang="en-US" sz="2000" b="1" dirty="0"/>
                        <a:t>Head Home</a:t>
                      </a:r>
                    </a:p>
                  </a:txBody>
                  <a:tcPr/>
                </a:tc>
                <a:extLst>
                  <a:ext uri="{0D108BD9-81ED-4DB2-BD59-A6C34878D82A}">
                    <a16:rowId xmlns:a16="http://schemas.microsoft.com/office/drawing/2014/main" val="1181335058"/>
                  </a:ext>
                </a:extLst>
              </a:tr>
              <a:tr h="370840">
                <a:tc>
                  <a:txBody>
                    <a:bodyPr/>
                    <a:lstStyle/>
                    <a:p>
                      <a:r>
                        <a:rPr lang="en-US" sz="2000" i="1" dirty="0"/>
                        <a:t>Choose a passage</a:t>
                      </a:r>
                    </a:p>
                  </a:txBody>
                  <a:tcPr/>
                </a:tc>
                <a:tc>
                  <a:txBody>
                    <a:bodyPr/>
                    <a:lstStyle/>
                    <a:p>
                      <a:pPr marL="0" marR="0">
                        <a:spcBef>
                          <a:spcPts val="0"/>
                        </a:spcBef>
                        <a:spcAft>
                          <a:spcPts val="0"/>
                        </a:spcAft>
                      </a:pPr>
                      <a:r>
                        <a:rPr lang="en-US" sz="2000" i="1" dirty="0">
                          <a:solidFill>
                            <a:srgbClr val="35272F"/>
                          </a:solidFill>
                          <a:effectLst/>
                          <a:latin typeface="+mn-lt"/>
                          <a:ea typeface="Times New Roman" panose="02020603050405020304" pitchFamily="18" charset="0"/>
                          <a:cs typeface="Calibri" panose="020F0502020204030204" pitchFamily="34" charset="0"/>
                        </a:rPr>
                        <a:t>Study the broad historical context of the book</a:t>
                      </a:r>
                      <a:endParaRPr lang="en-US" sz="2000" i="1"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i="1" dirty="0">
                          <a:solidFill>
                            <a:srgbClr val="35272F"/>
                          </a:solidFill>
                          <a:effectLst/>
                          <a:latin typeface="+mn-lt"/>
                          <a:ea typeface="Times New Roman" panose="02020603050405020304" pitchFamily="18" charset="0"/>
                          <a:cs typeface="Calibri" panose="020F0502020204030204" pitchFamily="34" charset="0"/>
                        </a:rPr>
                        <a:t>Read the passage in several translations</a:t>
                      </a:r>
                      <a:endParaRPr lang="en-US" sz="2000" i="1"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i="1" dirty="0">
                          <a:solidFill>
                            <a:srgbClr val="35272F"/>
                          </a:solidFill>
                          <a:effectLst/>
                          <a:latin typeface="+mn-lt"/>
                          <a:ea typeface="Times New Roman" panose="02020603050405020304" pitchFamily="18" charset="0"/>
                          <a:cs typeface="Calibri" panose="020F0502020204030204" pitchFamily="34" charset="0"/>
                        </a:rPr>
                        <a:t>Choose key words to study</a:t>
                      </a:r>
                      <a:endParaRPr lang="en-US" sz="2000" i="1"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i="1" dirty="0">
                          <a:solidFill>
                            <a:srgbClr val="35272F"/>
                          </a:solidFill>
                          <a:effectLst/>
                          <a:latin typeface="+mn-lt"/>
                          <a:ea typeface="Times New Roman" panose="02020603050405020304" pitchFamily="18" charset="0"/>
                          <a:cs typeface="Calibri" panose="020F0502020204030204" pitchFamily="34" charset="0"/>
                        </a:rPr>
                        <a:t>Identify the main points of the passage</a:t>
                      </a:r>
                      <a:endParaRPr lang="en-US" sz="2000" i="1"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03539551"/>
                  </a:ext>
                </a:extLst>
              </a:tr>
              <a:tr h="370840">
                <a:tc>
                  <a:txBody>
                    <a:bodyPr/>
                    <a:lstStyle/>
                    <a:p>
                      <a:r>
                        <a:rPr lang="en-US" sz="2000" i="1" dirty="0"/>
                        <a:t>Gather your tools</a:t>
                      </a:r>
                    </a:p>
                  </a:txBody>
                  <a:tcPr/>
                </a:tc>
                <a:tc>
                  <a:txBody>
                    <a:bodyPr/>
                    <a:lstStyle/>
                    <a:p>
                      <a:pPr marL="0" marR="0">
                        <a:spcBef>
                          <a:spcPts val="0"/>
                        </a:spcBef>
                        <a:spcAft>
                          <a:spcPts val="0"/>
                        </a:spcAft>
                      </a:pPr>
                      <a:r>
                        <a:rPr lang="en-US" sz="2000" i="1" dirty="0">
                          <a:solidFill>
                            <a:srgbClr val="35272F"/>
                          </a:solidFill>
                          <a:effectLst/>
                          <a:latin typeface="+mn-lt"/>
                          <a:ea typeface="Times New Roman" panose="02020603050405020304" pitchFamily="18" charset="0"/>
                          <a:cs typeface="Calibri" panose="020F0502020204030204" pitchFamily="34" charset="0"/>
                        </a:rPr>
                        <a:t>Study the literary genre</a:t>
                      </a:r>
                      <a:endParaRPr lang="en-US" sz="2000" i="1"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i="1" dirty="0">
                          <a:solidFill>
                            <a:srgbClr val="35272F"/>
                          </a:solidFill>
                          <a:effectLst/>
                          <a:latin typeface="+mn-lt"/>
                          <a:ea typeface="Times New Roman" panose="02020603050405020304" pitchFamily="18" charset="0"/>
                          <a:cs typeface="Calibri" panose="020F0502020204030204" pitchFamily="34" charset="0"/>
                        </a:rPr>
                        <a:t>Look for key dynamics in the passage</a:t>
                      </a:r>
                      <a:endParaRPr lang="en-US" sz="2000" i="1"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i="1" dirty="0">
                          <a:solidFill>
                            <a:srgbClr val="35272F"/>
                          </a:solidFill>
                          <a:effectLst/>
                          <a:latin typeface="+mn-lt"/>
                          <a:ea typeface="Times New Roman" panose="02020603050405020304" pitchFamily="18" charset="0"/>
                          <a:cs typeface="Calibri" panose="020F0502020204030204" pitchFamily="34" charset="0"/>
                        </a:rPr>
                        <a:t>Consult word study tools</a:t>
                      </a:r>
                      <a:endParaRPr lang="en-US" sz="2000" i="1"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i="1" dirty="0">
                          <a:solidFill>
                            <a:srgbClr val="35272F"/>
                          </a:solidFill>
                          <a:effectLst/>
                          <a:latin typeface="+mn-lt"/>
                          <a:ea typeface="Times New Roman" panose="02020603050405020304" pitchFamily="18" charset="0"/>
                          <a:cs typeface="Calibri" panose="020F0502020204030204" pitchFamily="34" charset="0"/>
                        </a:rPr>
                        <a:t>Identify how these address original and modern concerns</a:t>
                      </a:r>
                      <a:endParaRPr lang="en-US" sz="2000" i="1"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57166880"/>
                  </a:ext>
                </a:extLst>
              </a:tr>
              <a:tr h="370840">
                <a:tc>
                  <a:txBody>
                    <a:bodyPr/>
                    <a:lstStyle/>
                    <a:p>
                      <a:r>
                        <a:rPr lang="en-US" sz="2000" i="1" dirty="0"/>
                        <a:t>Pray</a:t>
                      </a:r>
                    </a:p>
                  </a:txBody>
                  <a:tcPr/>
                </a:tc>
                <a:tc>
                  <a:txBody>
                    <a:bodyPr/>
                    <a:lstStyle/>
                    <a:p>
                      <a:pPr marL="0" marR="0">
                        <a:spcBef>
                          <a:spcPts val="0"/>
                        </a:spcBef>
                        <a:spcAft>
                          <a:spcPts val="0"/>
                        </a:spcAft>
                      </a:pPr>
                      <a:r>
                        <a:rPr lang="en-US" sz="2000" i="1" dirty="0">
                          <a:solidFill>
                            <a:srgbClr val="35272F"/>
                          </a:solidFill>
                          <a:effectLst/>
                          <a:latin typeface="+mn-lt"/>
                          <a:ea typeface="Times New Roman" panose="02020603050405020304" pitchFamily="18" charset="0"/>
                          <a:cs typeface="Calibri" panose="020F0502020204030204" pitchFamily="34" charset="0"/>
                        </a:rPr>
                        <a:t>Study the immediate context of the passage</a:t>
                      </a:r>
                      <a:endParaRPr lang="en-US" sz="2000" i="1"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i="1" dirty="0">
                          <a:solidFill>
                            <a:srgbClr val="35272F"/>
                          </a:solidFill>
                          <a:effectLst/>
                          <a:latin typeface="+mn-lt"/>
                          <a:ea typeface="Times New Roman" panose="02020603050405020304" pitchFamily="18" charset="0"/>
                          <a:cs typeface="Calibri" panose="020F0502020204030204" pitchFamily="34" charset="0"/>
                        </a:rPr>
                        <a:t>Make a provisional outline of the passage</a:t>
                      </a:r>
                      <a:endParaRPr lang="en-US" sz="2000" i="1"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i="1" dirty="0">
                          <a:solidFill>
                            <a:srgbClr val="35272F"/>
                          </a:solidFill>
                          <a:effectLst/>
                          <a:latin typeface="+mn-lt"/>
                          <a:ea typeface="Times New Roman" panose="02020603050405020304" pitchFamily="18" charset="0"/>
                          <a:cs typeface="Calibri" panose="020F0502020204030204" pitchFamily="34" charset="0"/>
                        </a:rPr>
                        <a:t>Consult a concordance</a:t>
                      </a:r>
                      <a:endParaRPr lang="en-US" sz="2000" i="1"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i="1" dirty="0">
                          <a:solidFill>
                            <a:srgbClr val="35272F"/>
                          </a:solidFill>
                          <a:effectLst/>
                          <a:latin typeface="+mn-lt"/>
                          <a:ea typeface="Times New Roman" panose="02020603050405020304" pitchFamily="18" charset="0"/>
                          <a:cs typeface="Calibri" panose="020F0502020204030204" pitchFamily="34" charset="0"/>
                        </a:rPr>
                        <a:t>Make a specific application for your own life.</a:t>
                      </a:r>
                      <a:endParaRPr lang="en-US" sz="2000" i="1"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81910638"/>
                  </a:ext>
                </a:extLst>
              </a:tr>
            </a:tbl>
          </a:graphicData>
        </a:graphic>
      </p:graphicFrame>
    </p:spTree>
    <p:extLst>
      <p:ext uri="{BB962C8B-B14F-4D97-AF65-F5344CB8AC3E}">
        <p14:creationId xmlns:p14="http://schemas.microsoft.com/office/powerpoint/2010/main" val="223018583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r>
              <a:rPr lang="en-US" sz="3600" b="1" dirty="0">
                <a:solidFill>
                  <a:srgbClr val="00B0F0"/>
                </a:solidFill>
              </a:rPr>
              <a:t>Step 1 – Pack Your Bags</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89962"/>
            <a:ext cx="11590636" cy="5386090"/>
          </a:xfrm>
          <a:prstGeom prst="rect">
            <a:avLst/>
          </a:prstGeom>
          <a:noFill/>
        </p:spPr>
        <p:txBody>
          <a:bodyPr wrap="square" rtlCol="0">
            <a:spAutoFit/>
          </a:bodyPr>
          <a:lstStyle/>
          <a:p>
            <a:pPr marL="0" marR="0" algn="just">
              <a:spcBef>
                <a:spcPts val="0"/>
              </a:spcBef>
              <a:spcAft>
                <a:spcPts val="0"/>
              </a:spcAft>
            </a:pPr>
            <a:r>
              <a:rPr lang="en-US" sz="3200" b="1" dirty="0">
                <a:effectLst/>
                <a:latin typeface="Calibri" panose="020F0502020204030204" pitchFamily="34" charset="0"/>
                <a:ea typeface="Times New Roman" panose="02020603050405020304" pitchFamily="18" charset="0"/>
                <a:cs typeface="Calibri" panose="020F0502020204030204" pitchFamily="34" charset="0"/>
              </a:rPr>
              <a:t>1.1 Choose a passage</a:t>
            </a:r>
          </a:p>
          <a:p>
            <a:pPr marL="0" marR="0" algn="just">
              <a:spcBef>
                <a:spcPts val="0"/>
              </a:spcBef>
              <a:spcAft>
                <a:spcPts val="0"/>
              </a:spcAft>
            </a:pPr>
            <a:r>
              <a:rPr lang="en-US" sz="3200" b="1" dirty="0">
                <a:latin typeface="Calibri" panose="020F0502020204030204" pitchFamily="34" charset="0"/>
                <a:ea typeface="Times New Roman" panose="02020603050405020304" pitchFamily="18" charset="0"/>
                <a:cs typeface="Calibri" panose="020F0502020204030204" pitchFamily="34" charset="0"/>
              </a:rPr>
              <a:t>1.2 Gather your tools</a:t>
            </a:r>
          </a:p>
          <a:p>
            <a:pPr marL="914400" lvl="1" indent="-457200" algn="just">
              <a:buFont typeface="Wingdings" panose="05000000000000000000" pitchFamily="2" charset="2"/>
              <a:buChar char="§"/>
            </a:pPr>
            <a:r>
              <a:rPr lang="en-US" sz="2400" dirty="0">
                <a:effectLst/>
                <a:latin typeface="Calibri" panose="020F0502020204030204" pitchFamily="34" charset="0"/>
                <a:ea typeface="Times New Roman" panose="02020603050405020304" pitchFamily="18" charset="0"/>
                <a:cs typeface="Calibri" panose="020F0502020204030204" pitchFamily="34" charset="0"/>
              </a:rPr>
              <a:t>A good study Bible</a:t>
            </a:r>
          </a:p>
          <a:p>
            <a:pPr marL="914400" lvl="1" indent="-457200" algn="just">
              <a:buFont typeface="Wingdings" panose="05000000000000000000" pitchFamily="2" charset="2"/>
              <a:buChar char="§"/>
            </a:pPr>
            <a:r>
              <a:rPr lang="en-US" sz="2400" dirty="0">
                <a:latin typeface="Calibri" panose="020F0502020204030204" pitchFamily="34" charset="0"/>
                <a:ea typeface="Times New Roman" panose="02020603050405020304" pitchFamily="18" charset="0"/>
                <a:cs typeface="Calibri" panose="020F0502020204030204" pitchFamily="34" charset="0"/>
              </a:rPr>
              <a:t>A Bible dictionary</a:t>
            </a:r>
          </a:p>
          <a:p>
            <a:pPr marL="914400" lvl="1" indent="-457200" algn="just">
              <a:buFont typeface="Wingdings" panose="05000000000000000000" pitchFamily="2" charset="2"/>
              <a:buChar char="§"/>
            </a:pPr>
            <a:r>
              <a:rPr lang="en-US" sz="2400" dirty="0">
                <a:effectLst/>
                <a:latin typeface="Calibri" panose="020F0502020204030204" pitchFamily="34" charset="0"/>
                <a:ea typeface="Times New Roman" panose="02020603050405020304" pitchFamily="18" charset="0"/>
                <a:cs typeface="Calibri" panose="020F0502020204030204" pitchFamily="34" charset="0"/>
              </a:rPr>
              <a:t>Good commentaries</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3200" b="1" dirty="0">
                <a:effectLst/>
                <a:latin typeface="Calibri" panose="020F0502020204030204" pitchFamily="34" charset="0"/>
                <a:ea typeface="Times New Roman" panose="02020603050405020304" pitchFamily="18" charset="0"/>
                <a:cs typeface="Calibri" panose="020F0502020204030204" pitchFamily="34" charset="0"/>
              </a:rPr>
              <a:t>1.3  Pray</a:t>
            </a:r>
            <a:endParaRPr lang="en-US" sz="3200" b="1" dirty="0">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3200" b="1" dirty="0">
              <a:latin typeface="Calibri" panose="020F0502020204030204" pitchFamily="34" charset="0"/>
              <a:cs typeface="Times New Roman" panose="02020603050405020304" pitchFamily="18" charset="0"/>
            </a:endParaRPr>
          </a:p>
          <a:p>
            <a:pPr marL="0" marR="0" algn="just">
              <a:spcBef>
                <a:spcPts val="0"/>
              </a:spcBef>
              <a:spcAft>
                <a:spcPts val="0"/>
              </a:spcAft>
            </a:pPr>
            <a:r>
              <a:rPr lang="en-US" sz="2400" dirty="0"/>
              <a:t>“Lord, thank You for Your Word. I pray that you will give me the discipline to study this passage carefully. Please also give me the discernment to understand the details. Lord, please guide me by Your Spirit and lead me into Your truth. I am committed to applying what I find here, and I pray that You will change me by your Word, bringing my life in line with Your will and ways of thinking. Thank you for this time. Amen.”</a:t>
            </a:r>
          </a:p>
        </p:txBody>
      </p:sp>
    </p:spTree>
    <p:extLst>
      <p:ext uri="{BB962C8B-B14F-4D97-AF65-F5344CB8AC3E}">
        <p14:creationId xmlns:p14="http://schemas.microsoft.com/office/powerpoint/2010/main" val="381081855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2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750"/>
                                        <p:tgtEl>
                                          <p:spTgt spid="2">
                                            <p:txEl>
                                              <p:pRg st="1" end="1"/>
                                            </p:txEl>
                                          </p:spTgt>
                                        </p:tgtEl>
                                      </p:cBhvr>
                                    </p:animEffect>
                                  </p:childTnLst>
                                </p:cTn>
                              </p:par>
                            </p:childTnLst>
                          </p:cTn>
                        </p:par>
                        <p:par>
                          <p:cTn id="13" fill="hold">
                            <p:stCondLst>
                              <p:cond delay="1750"/>
                            </p:stCondLst>
                            <p:childTnLst>
                              <p:par>
                                <p:cTn id="14" presetID="10" presetClass="entr" presetSubtype="0" fill="hold" nodeType="afterEffect">
                                  <p:stCondLst>
                                    <p:cond delay="25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175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750"/>
                                        <p:tgtEl>
                                          <p:spTgt spid="2">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fade">
                                      <p:cBhvr>
                                        <p:cTn id="26" dur="1750"/>
                                        <p:tgtEl>
                                          <p:spTgt spid="2">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fade">
                                      <p:cBhvr>
                                        <p:cTn id="31" dur="1750"/>
                                        <p:tgtEl>
                                          <p:spTgt spid="2">
                                            <p:txEl>
                                              <p:pRg st="5" end="5"/>
                                            </p:txEl>
                                          </p:spTgt>
                                        </p:tgtEl>
                                      </p:cBhvr>
                                    </p:animEffect>
                                  </p:childTnLst>
                                </p:cTn>
                              </p:par>
                            </p:childTnLst>
                          </p:cTn>
                        </p:par>
                        <p:par>
                          <p:cTn id="32" fill="hold">
                            <p:stCondLst>
                              <p:cond delay="1750"/>
                            </p:stCondLst>
                            <p:childTnLst>
                              <p:par>
                                <p:cTn id="33" presetID="10" presetClass="entr" presetSubtype="0" fill="hold" nodeType="afterEffect">
                                  <p:stCondLst>
                                    <p:cond delay="2250"/>
                                  </p:stCondLst>
                                  <p:childTnLst>
                                    <p:set>
                                      <p:cBhvr>
                                        <p:cTn id="34" dur="1" fill="hold">
                                          <p:stCondLst>
                                            <p:cond delay="0"/>
                                          </p:stCondLst>
                                        </p:cTn>
                                        <p:tgtEl>
                                          <p:spTgt spid="2">
                                            <p:txEl>
                                              <p:pRg st="7" end="7"/>
                                            </p:txEl>
                                          </p:spTgt>
                                        </p:tgtEl>
                                        <p:attrNameLst>
                                          <p:attrName>style.visibility</p:attrName>
                                        </p:attrNameLst>
                                      </p:cBhvr>
                                      <p:to>
                                        <p:strVal val="visible"/>
                                      </p:to>
                                    </p:set>
                                    <p:animEffect transition="in" filter="fade">
                                      <p:cBhvr>
                                        <p:cTn id="35" dur="175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r>
              <a:rPr lang="en-US" sz="3600" b="1" dirty="0">
                <a:solidFill>
                  <a:srgbClr val="00B0F0"/>
                </a:solidFill>
              </a:rPr>
              <a:t>Step 2 – Read the maps</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89962"/>
            <a:ext cx="11590636" cy="5139869"/>
          </a:xfrm>
          <a:prstGeom prst="rect">
            <a:avLst/>
          </a:prstGeom>
          <a:noFill/>
        </p:spPr>
        <p:txBody>
          <a:bodyPr wrap="square" rtlCol="0">
            <a:spAutoFit/>
          </a:bodyPr>
          <a:lstStyle/>
          <a:p>
            <a:pPr marL="0" marR="0" algn="just">
              <a:spcBef>
                <a:spcPts val="0"/>
              </a:spcBef>
              <a:spcAft>
                <a:spcPts val="0"/>
              </a:spcAft>
            </a:pPr>
            <a:r>
              <a:rPr lang="en-US" sz="3200" b="1" dirty="0">
                <a:latin typeface="Calibri" panose="020F0502020204030204" pitchFamily="34" charset="0"/>
                <a:ea typeface="Times New Roman" panose="02020603050405020304" pitchFamily="18" charset="0"/>
                <a:cs typeface="Calibri" panose="020F0502020204030204" pitchFamily="34" charset="0"/>
              </a:rPr>
              <a:t>2</a:t>
            </a:r>
            <a:r>
              <a:rPr lang="en-US" sz="3200" b="1" dirty="0">
                <a:effectLst/>
                <a:latin typeface="Calibri" panose="020F0502020204030204" pitchFamily="34" charset="0"/>
                <a:ea typeface="Times New Roman" panose="02020603050405020304" pitchFamily="18" charset="0"/>
                <a:cs typeface="Calibri" panose="020F0502020204030204" pitchFamily="34" charset="0"/>
              </a:rPr>
              <a:t>.1 The Broad Historical Context of the Book</a:t>
            </a:r>
          </a:p>
          <a:p>
            <a:pPr marL="742950" lvl="1" indent="-285750">
              <a:buFont typeface="Wingdings" panose="05000000000000000000" pitchFamily="2" charset="2"/>
              <a:buChar char="§"/>
            </a:pPr>
            <a:r>
              <a:rPr lang="en-US" sz="2400" dirty="0"/>
              <a:t>Who authored the book?</a:t>
            </a:r>
          </a:p>
          <a:p>
            <a:pPr marL="742950" lvl="1" indent="-285750">
              <a:buFont typeface="Wingdings" panose="05000000000000000000" pitchFamily="2" charset="2"/>
              <a:buChar char="§"/>
            </a:pPr>
            <a:r>
              <a:rPr lang="en-US" sz="2400" dirty="0"/>
              <a:t>Who were the original recipients?</a:t>
            </a:r>
          </a:p>
          <a:p>
            <a:pPr marL="742950" lvl="1" indent="-285750">
              <a:buFont typeface="Wingdings" panose="05000000000000000000" pitchFamily="2" charset="2"/>
              <a:buChar char="§"/>
            </a:pPr>
            <a:r>
              <a:rPr lang="en-US" sz="2400" dirty="0"/>
              <a:t>Where were the author and the recipients located?</a:t>
            </a:r>
          </a:p>
          <a:p>
            <a:pPr marL="742950" lvl="1" indent="-285750">
              <a:buFont typeface="Wingdings" panose="05000000000000000000" pitchFamily="2" charset="2"/>
              <a:buChar char="§"/>
            </a:pPr>
            <a:r>
              <a:rPr lang="en-US" sz="2400" dirty="0"/>
              <a:t>When was the book written?</a:t>
            </a:r>
          </a:p>
          <a:p>
            <a:pPr marL="742950" lvl="1" indent="-285750">
              <a:buFont typeface="Wingdings" panose="05000000000000000000" pitchFamily="2" charset="2"/>
              <a:buChar char="§"/>
            </a:pPr>
            <a:r>
              <a:rPr lang="en-US" sz="2400" dirty="0"/>
              <a:t>What is the purpose of the book?</a:t>
            </a:r>
          </a:p>
          <a:p>
            <a:pPr marL="0" marR="0" algn="just">
              <a:spcBef>
                <a:spcPts val="0"/>
              </a:spcBef>
              <a:spcAft>
                <a:spcPts val="0"/>
              </a:spcAft>
            </a:pPr>
            <a:endParaRPr lang="en-US" sz="3200" b="1" dirty="0">
              <a:effectLst/>
              <a:latin typeface="Calibri" panose="020F0502020204030204" pitchFamily="34" charset="0"/>
              <a:ea typeface="Times New Roman" panose="02020603050405020304" pitchFamily="18" charset="0"/>
              <a:cs typeface="Calibri" panose="020F0502020204030204" pitchFamily="34" charset="0"/>
            </a:endParaRPr>
          </a:p>
          <a:p>
            <a:pPr marL="0" marR="0" algn="just">
              <a:spcBef>
                <a:spcPts val="0"/>
              </a:spcBef>
              <a:spcAft>
                <a:spcPts val="0"/>
              </a:spcAft>
            </a:pPr>
            <a:r>
              <a:rPr lang="en-US" sz="3200" b="1" dirty="0">
                <a:latin typeface="Calibri" panose="020F0502020204030204" pitchFamily="34" charset="0"/>
                <a:ea typeface="Times New Roman" panose="02020603050405020304" pitchFamily="18" charset="0"/>
                <a:cs typeface="Calibri" panose="020F0502020204030204" pitchFamily="34" charset="0"/>
              </a:rPr>
              <a:t>2.2 The Literary Genre</a:t>
            </a:r>
          </a:p>
          <a:p>
            <a:pPr marL="914400" lvl="1" indent="-457200" algn="just">
              <a:buFont typeface="Wingdings" panose="05000000000000000000" pitchFamily="2" charset="2"/>
              <a:buChar char="§"/>
            </a:pPr>
            <a:r>
              <a:rPr lang="en-US" sz="2400" dirty="0">
                <a:effectLst/>
                <a:latin typeface="Calibri" panose="020F0502020204030204" pitchFamily="34" charset="0"/>
                <a:ea typeface="Times New Roman" panose="02020603050405020304" pitchFamily="18" charset="0"/>
                <a:cs typeface="Calibri" panose="020F0502020204030204" pitchFamily="34" charset="0"/>
              </a:rPr>
              <a:t>Narrative</a:t>
            </a:r>
          </a:p>
          <a:p>
            <a:pPr marL="914400" lvl="1" indent="-457200" algn="just">
              <a:buFont typeface="Wingdings" panose="05000000000000000000" pitchFamily="2" charset="2"/>
              <a:buChar char="§"/>
            </a:pPr>
            <a:r>
              <a:rPr lang="en-US" sz="2400" dirty="0">
                <a:latin typeface="Calibri" panose="020F0502020204030204" pitchFamily="34" charset="0"/>
                <a:ea typeface="Times New Roman" panose="02020603050405020304" pitchFamily="18" charset="0"/>
                <a:cs typeface="Calibri" panose="020F0502020204030204" pitchFamily="34" charset="0"/>
              </a:rPr>
              <a:t>Poetry</a:t>
            </a:r>
          </a:p>
          <a:p>
            <a:pPr marL="0" marR="0" algn="just">
              <a:spcBef>
                <a:spcPts val="0"/>
              </a:spcBef>
              <a:spcAft>
                <a:spcPts val="0"/>
              </a:spcAft>
            </a:pPr>
            <a:endParaRPr lang="en-US" sz="3200" b="1" dirty="0">
              <a:effectLst/>
              <a:latin typeface="Calibri" panose="020F0502020204030204" pitchFamily="34" charset="0"/>
              <a:ea typeface="Times New Roman" panose="02020603050405020304" pitchFamily="18" charset="0"/>
              <a:cs typeface="Calibri" panose="020F0502020204030204" pitchFamily="34" charset="0"/>
            </a:endParaRPr>
          </a:p>
          <a:p>
            <a:pPr marL="0" marR="0" algn="just">
              <a:spcBef>
                <a:spcPts val="0"/>
              </a:spcBef>
              <a:spcAft>
                <a:spcPts val="0"/>
              </a:spcAft>
            </a:pPr>
            <a:r>
              <a:rPr lang="en-US" sz="3200" b="1" dirty="0">
                <a:latin typeface="Calibri" panose="020F0502020204030204" pitchFamily="34" charset="0"/>
                <a:ea typeface="Times New Roman" panose="02020603050405020304" pitchFamily="18" charset="0"/>
                <a:cs typeface="Calibri" panose="020F0502020204030204" pitchFamily="34" charset="0"/>
              </a:rPr>
              <a:t>2</a:t>
            </a:r>
            <a:r>
              <a:rPr lang="en-US" sz="3200" b="1" dirty="0">
                <a:effectLst/>
                <a:latin typeface="Calibri" panose="020F0502020204030204" pitchFamily="34" charset="0"/>
                <a:ea typeface="Times New Roman" panose="02020603050405020304" pitchFamily="18" charset="0"/>
                <a:cs typeface="Calibri" panose="020F0502020204030204" pitchFamily="34" charset="0"/>
              </a:rPr>
              <a:t>.3 The Immediate Context of the Passage</a:t>
            </a:r>
            <a:endParaRPr lang="en-US" sz="3200" b="1"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1049274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par>
                          <p:cTn id="8" fill="hold">
                            <p:stCondLst>
                              <p:cond delay="1750"/>
                            </p:stCondLst>
                            <p:childTnLst>
                              <p:par>
                                <p:cTn id="9" presetID="10" presetClass="entr" presetSubtype="0" fill="hold" nodeType="afterEffect">
                                  <p:stCondLst>
                                    <p:cond delay="25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1750"/>
                                        <p:tgtEl>
                                          <p:spTgt spid="2">
                                            <p:txEl>
                                              <p:pRg st="1" end="1"/>
                                            </p:txEl>
                                          </p:spTgt>
                                        </p:tgtEl>
                                      </p:cBhvr>
                                    </p:animEffect>
                                  </p:childTnLst>
                                </p:cTn>
                              </p:par>
                            </p:childTnLst>
                          </p:cTn>
                        </p:par>
                        <p:par>
                          <p:cTn id="12" fill="hold">
                            <p:stCondLst>
                              <p:cond delay="3750"/>
                            </p:stCondLst>
                            <p:childTnLst>
                              <p:par>
                                <p:cTn id="13" presetID="10" presetClass="entr" presetSubtype="0" fill="hold" nodeType="afterEffect">
                                  <p:stCondLst>
                                    <p:cond delay="225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1750"/>
                                        <p:tgtEl>
                                          <p:spTgt spid="2">
                                            <p:txEl>
                                              <p:pRg st="2" end="2"/>
                                            </p:txEl>
                                          </p:spTgt>
                                        </p:tgtEl>
                                      </p:cBhvr>
                                    </p:animEffect>
                                  </p:childTnLst>
                                </p:cTn>
                              </p:par>
                            </p:childTnLst>
                          </p:cTn>
                        </p:par>
                        <p:par>
                          <p:cTn id="16" fill="hold">
                            <p:stCondLst>
                              <p:cond delay="7750"/>
                            </p:stCondLst>
                            <p:childTnLst>
                              <p:par>
                                <p:cTn id="17" presetID="10" presetClass="entr" presetSubtype="0" fill="hold" nodeType="afterEffect">
                                  <p:stCondLst>
                                    <p:cond delay="225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750"/>
                                        <p:tgtEl>
                                          <p:spTgt spid="2">
                                            <p:txEl>
                                              <p:pRg st="3" end="3"/>
                                            </p:txEl>
                                          </p:spTgt>
                                        </p:tgtEl>
                                      </p:cBhvr>
                                    </p:animEffect>
                                  </p:childTnLst>
                                </p:cTn>
                              </p:par>
                            </p:childTnLst>
                          </p:cTn>
                        </p:par>
                        <p:par>
                          <p:cTn id="20" fill="hold">
                            <p:stCondLst>
                              <p:cond delay="11750"/>
                            </p:stCondLst>
                            <p:childTnLst>
                              <p:par>
                                <p:cTn id="21" presetID="10" presetClass="entr" presetSubtype="0" fill="hold" nodeType="afterEffect">
                                  <p:stCondLst>
                                    <p:cond delay="225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1750"/>
                                        <p:tgtEl>
                                          <p:spTgt spid="2">
                                            <p:txEl>
                                              <p:pRg st="4" end="4"/>
                                            </p:txEl>
                                          </p:spTgt>
                                        </p:tgtEl>
                                      </p:cBhvr>
                                    </p:animEffect>
                                  </p:childTnLst>
                                </p:cTn>
                              </p:par>
                            </p:childTnLst>
                          </p:cTn>
                        </p:par>
                        <p:par>
                          <p:cTn id="24" fill="hold">
                            <p:stCondLst>
                              <p:cond delay="15750"/>
                            </p:stCondLst>
                            <p:childTnLst>
                              <p:par>
                                <p:cTn id="25" presetID="10" presetClass="entr" presetSubtype="0" fill="hold" nodeType="afterEffect">
                                  <p:stCondLst>
                                    <p:cond delay="225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175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fade">
                                      <p:cBhvr>
                                        <p:cTn id="32" dur="1750"/>
                                        <p:tgtEl>
                                          <p:spTgt spid="2">
                                            <p:txEl>
                                              <p:pRg st="7" end="7"/>
                                            </p:txEl>
                                          </p:spTgt>
                                        </p:tgtEl>
                                      </p:cBhvr>
                                    </p:animEffect>
                                  </p:childTnLst>
                                </p:cTn>
                              </p:par>
                            </p:childTnLst>
                          </p:cTn>
                        </p:par>
                        <p:par>
                          <p:cTn id="33" fill="hold">
                            <p:stCondLst>
                              <p:cond delay="1750"/>
                            </p:stCondLst>
                            <p:childTnLst>
                              <p:par>
                                <p:cTn id="34" presetID="10" presetClass="entr" presetSubtype="0" fill="hold" nodeType="afterEffect">
                                  <p:stCondLst>
                                    <p:cond delay="250"/>
                                  </p:stCondLst>
                                  <p:childTnLst>
                                    <p:set>
                                      <p:cBhvr>
                                        <p:cTn id="35" dur="1" fill="hold">
                                          <p:stCondLst>
                                            <p:cond delay="0"/>
                                          </p:stCondLst>
                                        </p:cTn>
                                        <p:tgtEl>
                                          <p:spTgt spid="2">
                                            <p:txEl>
                                              <p:pRg st="8" end="8"/>
                                            </p:txEl>
                                          </p:spTgt>
                                        </p:tgtEl>
                                        <p:attrNameLst>
                                          <p:attrName>style.visibility</p:attrName>
                                        </p:attrNameLst>
                                      </p:cBhvr>
                                      <p:to>
                                        <p:strVal val="visible"/>
                                      </p:to>
                                    </p:set>
                                    <p:animEffect transition="in" filter="fade">
                                      <p:cBhvr>
                                        <p:cTn id="36" dur="1750"/>
                                        <p:tgtEl>
                                          <p:spTgt spid="2">
                                            <p:txEl>
                                              <p:pRg st="8" end="8"/>
                                            </p:txEl>
                                          </p:spTgt>
                                        </p:tgtEl>
                                      </p:cBhvr>
                                    </p:animEffect>
                                  </p:childTnLst>
                                </p:cTn>
                              </p:par>
                            </p:childTnLst>
                          </p:cTn>
                        </p:par>
                        <p:par>
                          <p:cTn id="37" fill="hold">
                            <p:stCondLst>
                              <p:cond delay="3750"/>
                            </p:stCondLst>
                            <p:childTnLst>
                              <p:par>
                                <p:cTn id="38" presetID="10" presetClass="entr" presetSubtype="0" fill="hold" nodeType="afterEffect">
                                  <p:stCondLst>
                                    <p:cond delay="250"/>
                                  </p:stCondLst>
                                  <p:childTnLst>
                                    <p:set>
                                      <p:cBhvr>
                                        <p:cTn id="39" dur="1" fill="hold">
                                          <p:stCondLst>
                                            <p:cond delay="0"/>
                                          </p:stCondLst>
                                        </p:cTn>
                                        <p:tgtEl>
                                          <p:spTgt spid="2">
                                            <p:txEl>
                                              <p:pRg st="9" end="9"/>
                                            </p:txEl>
                                          </p:spTgt>
                                        </p:tgtEl>
                                        <p:attrNameLst>
                                          <p:attrName>style.visibility</p:attrName>
                                        </p:attrNameLst>
                                      </p:cBhvr>
                                      <p:to>
                                        <p:strVal val="visible"/>
                                      </p:to>
                                    </p:set>
                                    <p:animEffect transition="in" filter="fade">
                                      <p:cBhvr>
                                        <p:cTn id="40" dur="1750"/>
                                        <p:tgtEl>
                                          <p:spTgt spid="2">
                                            <p:txEl>
                                              <p:pRg st="9" end="9"/>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2">
                                            <p:txEl>
                                              <p:pRg st="11" end="11"/>
                                            </p:txEl>
                                          </p:spTgt>
                                        </p:tgtEl>
                                        <p:attrNameLst>
                                          <p:attrName>style.visibility</p:attrName>
                                        </p:attrNameLst>
                                      </p:cBhvr>
                                      <p:to>
                                        <p:strVal val="visible"/>
                                      </p:to>
                                    </p:set>
                                    <p:animEffect transition="in" filter="fade">
                                      <p:cBhvr>
                                        <p:cTn id="45" dur="175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9332</TotalTime>
  <Words>815</Words>
  <Application>Microsoft Office PowerPoint</Application>
  <PresentationFormat>Widescreen</PresentationFormat>
  <Paragraphs>86</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Candara</vt:lpstr>
      <vt:lpstr>Century Gothic</vt:lpstr>
      <vt:lpstr>Wingdings</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Godfrey</dc:creator>
  <cp:lastModifiedBy>Katarzyna</cp:lastModifiedBy>
  <cp:revision>210</cp:revision>
  <cp:lastPrinted>2020-05-22T15:03:41Z</cp:lastPrinted>
  <dcterms:created xsi:type="dcterms:W3CDTF">2019-06-22T19:37:39Z</dcterms:created>
  <dcterms:modified xsi:type="dcterms:W3CDTF">2021-01-25T01:03:54Z</dcterms:modified>
</cp:coreProperties>
</file>